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8583CA7-A87F-4980-8DF4-2ABBD3D921D6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F8C37A4-1EB5-4686-A4DF-58D5B1761D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583CA7-A87F-4980-8DF4-2ABBD3D921D6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8C37A4-1EB5-4686-A4DF-58D5B1761D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38583CA7-A87F-4980-8DF4-2ABBD3D921D6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F8C37A4-1EB5-4686-A4DF-58D5B1761D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583CA7-A87F-4980-8DF4-2ABBD3D921D6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8C37A4-1EB5-4686-A4DF-58D5B1761D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8583CA7-A87F-4980-8DF4-2ABBD3D921D6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F8C37A4-1EB5-4686-A4DF-58D5B1761D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583CA7-A87F-4980-8DF4-2ABBD3D921D6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8C37A4-1EB5-4686-A4DF-58D5B1761D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583CA7-A87F-4980-8DF4-2ABBD3D921D6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8C37A4-1EB5-4686-A4DF-58D5B1761D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583CA7-A87F-4980-8DF4-2ABBD3D921D6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8C37A4-1EB5-4686-A4DF-58D5B1761D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8583CA7-A87F-4980-8DF4-2ABBD3D921D6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8C37A4-1EB5-4686-A4DF-58D5B1761D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583CA7-A87F-4980-8DF4-2ABBD3D921D6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8C37A4-1EB5-4686-A4DF-58D5B1761D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583CA7-A87F-4980-8DF4-2ABBD3D921D6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8C37A4-1EB5-4686-A4DF-58D5B1761D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38583CA7-A87F-4980-8DF4-2ABBD3D921D6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F8C37A4-1EB5-4686-A4DF-58D5B1761D8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plit orient="vert"/>
  </p:transition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3555" name="AutoShape 3" descr="data:image/jpeg;base64,/9j/4AAQSkZJRgABAQAAAQABAAD/2wCEAAkGBhQSEBUUExQVFBUWFx8aGBgYGBgeGhcYGBYZHRocGBgcGyYeHBwjHhsaIC8gIycpLCwsHCAxNTAqNSYtLCkBCQoKDgwOGg8PGi8kHyQsKjQqKiwsLCwsKSwsLCwsKiwqLCwtLCwsKSwsLCksLCwsLCwsLCwsLCwsLCwsLCwsKf/AABEIAPcAzAMBIgACEQEDEQH/xAAcAAACAwEBAQEAAAAAAAAAAAAABgQFBwMCAQj/xABTEAACAQMCAwUEBwIGDwUJAAABAgMABBESIQUGMQcTQVFhIjJxgRQjQnKRobFSwTNDU2KCshUkJTRzdIOSk6Kzw9HS8FRjo9PxFjVERYSUtMLh/8QAGgEAAwEBAQEAAAAAAAAAAAAAAAECAwQFBv/EAC8RAAICAQMCBQIGAgMAAAAAAAABAhEDEiExBEEFEyJRYTLwFEJxgaHxI8EVkdH/2gAMAwEAAhEDEQA/ANdvr5IYzJIwVF6k/uHUn0FKL9qkAJxDKQPH2B+Wa49qsh0QLk6SzkjwJAXG3zP4125c5CtHtYpJUMjugYtrcadQzhQrAADp08N81liw4MeFZcqbt7JdqCc5uemO1DNwXjsV1HribONmB2ZT5EfvGxqr4/zxFaS92yO7aQx06dsk4ByRv4/MUncl8QS34g8YfMTa01HxCamViR6Kd/X1qo4tM95eSvEpfUSwAH2EGAd/5oHzrrh4dj8+Wr6Er/74MpdRLQq5s2SwvVmiSRDlXUEfP946fKl7i/P8VvcNC0cjFcZYacbgHxOdgarezHjYMbWzH2lJdPVSfaHyO/wPpSz2h/8AvCXH7K/7NaxwdDH8TPDNbJOv4oued+Wpo1PivGIraIyStpXwH2mPkq9Sar+Wubo70uER0KAEhsbg5GQQT4isq4zxya8k1SZbSCQqA6Y02yfHC5wMnxIHoGXsvnCPcs3RYlYk+AUsavL4fDD07lJ3P+FvwKOdyyJLgcLfnCF7xrUBgwJAY40syjJUb5z16+Rq14hfLDE8rnCopJ+XgPUnb51hbcRfvu+B0uX1g+TFtX60wc287/S4oo1UoAA0mfGTphd/dBzjzz6VeTwr1wUePzfH9kx6rZ3z2NF4JzPHdQvKgYaM6lONQwM+BxuPWqIdqlv/ACU3/h/89QOy2UGO5Q+IU49Crg0r8qcDW7uRC7Oi6Scpp1ez95SPyoXRYITzKadRqgeabUdPLH5e060PhMP6A/c1dL3tFtoyuBI+pQw0gDZvPUw3FInOXLqWUyRo8jhk1EuVJzqIx7KqMbeVV/FzvF/gI/zWtsfh/TZNMo3TT7ky6jJFtPsbWeJRiETMwWMqG1NtgEZGQfH061VcC5yhupWjQOpAJBYD2gDg4wSR1BwfOsz4nzDPdiOIjIUALGgO+ld2O5JwAT5AZq67L/77f0iP9dK5p+HRxYJzm/Uu3t+pos7lNJcM0PjXF0toWlkyQMDAxliTgAZIH/pXPgXHY7uLvI8gZIKtjKkeeCRuCD86RO1DjWqVYFOVjGpwPFz0HyX8zUbkrihtLsRSFSswUMVbKh2AKkEbbElT8azj0CfTa/zvdfp97lPP/krsarVNzDzVFZ6RIGZmyQq4zgeJyQAKuayHmC5a/wCIaYRnJ7tMnbSmcsfIe834edc3RdPHNNvJ9KW/+jTLNxXp5NZtbpZEV0OVYAg+hFUfGed4babunWQkAEkAYAbx3bJ+Qqs7N+KkxyWz7NEcqD10knUPk360vdpUeL0nziUn/WH7q3wdFF9S8OTinX+iJ5WoKSNUVgRkdDVBxvnaG1l7p0kJwGJULgA/FgfCk9eZ+IWcq/SdTKcZVghDL46HUYz8/iKjdocwku1ZDkPAjKfRtePyq+n8PTyJTdxadNfAp5np22Zq8MoZQw3DAEfAjIr1XK0j0xoPJQPwAFda8h8nSim5s5eF3blBgOp1Ix8D4g+hG34HwrLpOHXsOqLu7oKeqoshVvmgKkfCtqort6brp4I6aTXyY5MMZu2ZDZckXQgecxsrBcJFgd4wYhWYjPs4Uthepydh0N72Y8IKyTSurKygRgMCCCcM2xGc4CfjWg19qsniGXJCUJd/uhRwRjJNGY8S5cubbiIe0haQFta4wEUHOpHckKo6jGScY2qHzTwe4n4k6rC5LlcHDaAO7XdpNOnAwcn5YzgHWaKqPiORPVSuqvuD6eNV82Ki8oLbcOuIox3kskba2xvIwU4AHgo3Cr+pJJROEQzpb3WiKYao0U/VyA6Wk3wCuTtkEDOAd62avtZ4utnjTTV209/gcsCk0+DMOROUxN35uI2Uae7XWjKQzbll1AbjC7jzqTyx2e/WTG5XIQtHEDnBJBBk+QICnz1HwFaLRTyeIZpuW9aq/agWCKr4Mo5FjnhvChimUOjoSYpAuoDIyxXSN1xnON/WvXZzaut8NSSL9W+S0bgZwPEqBWrUVc/EZz12l6lT/YldOlW/BmfahaubmJgjsDFjKozbh2znSDjqKW77h8zPCoik1PFGEGhva9nHiMDx64xjJ2rcKM1eLxOeOEYqK2QS6eMm37ityxyWtrC5bDzyIVZvBQR7iemep6sfQABP7P7kwTys0cpKwMdIjfJKlSR7vpitYr7muePWTUZqW+rkt4laa7GK8K4HNfXLrnu2OqR2dHwMnyOk5Jbbf9Kk8xckSWcSyNIsgLafYRgQSMjbUxOcHp0rYc0V0f8AKZVNNce3Yz/DRqjOuI88ymwTCMkjExuzKw6IPaTIG7A59DmlLgvG5LWQyRBSxXTlkLADIzj4kAHfwrY+M8Eiuo+7mBIzkEMVIOCMgg+vQ5HpUiytFijSNNlRQqj0Ax+NEOux48bgsfL39vgcsMpO9Ri8PHZkuTcr7MjMSTpOkluo0nqPH4115n4hLPKskq6S8SEYU4KkHcehOTWq8wcuRXiKspcaGyCjYbpgjODsdvwFTrK0WKNI0zpRQq5JJwowMk7np1rWXicLjNQWqqf6Erp3um9jKuJ8fueJFIUhyAchVDYzjGqSQjCgAnfbr4moPM/B2tJEjc6sRKdQBwTltWPQHIHpitqozWMPEXBrRFJK9v1LeBPl7nOBsqpHQgfpXuiivLOgKKUO1Ljs9pYiW3fQ/eqpOFPssGyMMCOuKymDtY4sRlXDgdcW6nHxwtawxOStEOSR+haKwfg/a1xJ7mGKR4wHmRGBhAOGdQfUbE019onanJbT/RLJQ0wIDuV1YY7hET7TYIyd+uMZzhvDJOg1o02isUuedeO2irLcxYjJHvwpp+DFMMmfUitO5N5sj4hbCZBpYHTIhOSjgA4z4gggg+vnUyxuKsalZe0UndqfMFxZ2Sy2zhG75VYlVb2WVvBgfECk7hHMvHJ7M3cLxSqrsrR90mvCAEsBgahv0Bzt0PgRxuSsHKjYqKTOS+ev7J20qpiC6RN9srlgQsig9V1dVO49cglY5I7SrtuJG0v2UZ1RjCKuiZT0JA3Bwy/hR5Ut/gNSNaorJuCdod3e8Y7mCRVtQ5JBRD9TF1bUdwXwN87ah5Vy5v7bCHMViqkA4M7DOf8ABodsZ8W6+XQ0/KldC1o16il3hHNY/sat3dq1vpT6wOpXcHGVU7kMcaR64rOL7tuuZblBawYjDj6srqlmGem2dJI8FBI86UccmxuSNporKu0vtJu7OeNLfQivbrJpkjy4LF9mydsaQMeeam9oXaPLZxWghKGaVFkfUuRoKjwyMamJ8fsmmsUnXyGpGkUUhHtIeDhSXl3EiyTHEMSFhrGMhm1ZKjGW8dtPicUmRdpfGbgPLBCDEvXu7dnVceGokkn4fgKFikxakbhRWddnvat9NlFtcosc5B0MuQshUZIKndWwCepBwemMVC7Re0y4suIJDAUMaIjSKVBLFmJK6vs5XHTzpeVLVpHqVWalRUXh3E454UmjYGN1Dq380jO/ljx8sGs34P2pyXPGUgQqLR2ZF9gam0xtpbV19pgDjyxSUG7+AckjUqKyF+0m+tOKC2vWjaFZArlYwpKP7sgOdhgqx+BFTOdu0W6TiK2diUyCsbZQNmVz0BPQKCM/PyqvKkLUjUqK8xggDJycbnzPicV6rIsRe2gf3Kb/AAsf9Y1W9g395XH+Mf7pKae0DlqS/sjBEyKxdGy5OnCnJ6An8qi9m3J8vDraSKVo2Z5S4KFiMaFUe8oOdj+VbKS8ujOvVZkvNRzzG3+OQj8GiFWNlfRW/M8r3JCqLiXDN0UuD3bHyABG/hnNMXF+ym5l4q12skAjNwkuCz6tKMhIwExn2T41cdoPZYnEH7+JxFPgBtQykgHTVjcMBtqGdhjHiNvMjsn7E6WX3OHGreKxmaVkKvEyhcg94WUgKozvk/h1pF7A1bRdn7OqMZ/nBXzv8CNvUVUW3YPdahrnt1XzXvGIHopRR8s1rXLPLcVjbrBDnA3Zj7zserN+A28AAPCspOMYaU7stW3bFbtuP9yv8vH/APtWecvdqJsuGfRYYz35Zz3jEaUDnYqvVmx54AOOvStU7S+Vpr+0SGAxgiUO2skDAVhthTvkiuvZ3yzLY2Qgn7suJGYFCSMNgjcqDnr+VOM4qG+4mnqFTsU5Wmi726mVk71QkYYEMw1amcg74JxjPXc/Gh7dOX0juYrlCoM4IdfEtGB7ePIqQD6qPOtxrKe0Hs7v+IXjSqYBEqhIg0jZCjckjQcEsSfhjyohkuepg47UUPJHLrpwTiF0oOuWJo48de6Q/WkfH2h/Qqr7I7q2TiSm50j2CImb3VlyMHJ2BxqAJ8T54re+DcKS2tooEHsxoFHrgbk+pOSfjWd83diSSu0lm6xFjkxPnu8n9ggZT4YI+Aqo5U7T7icWt0SO3cP9AixnR341/wCjfTn5/niqrsHubYLMp0i6LbZxqMWBsnpqzkD0p+5f5TSLhsdnOBMNGJAxLKSxywGeig7LjGMDoaz3ivYOwmU2s47osMh8iSNc7lWAwxAzjOD8amMo6XBsbTuyq7eT/dCL/Fl/2s1Kksrm9i/siJNI7oOCAG7gAadI2Gkr5bnfxrTu0vs0ur25je37vQlusX1khDZVnO/snOzDfNW/PvZyb61g7vQtzCqrk+6yYAZSwBOxywOPMeNaRyRUUiXFtiv27TB1sXjIMTJIUKn2TnusEemMYrS+T7+CSwga3K92sSrgY9gqoBVh4EEHOfjSjw3sqlbhzWd3OjgNrgKKxMD75wzY1I2d1wOp332TZ+w6/ViEeB1P2hIy5HqpT8t/nU1CS03wPdOz1xG+il5nia2KlfpMQLLurOABIwxsfEepBPjS5zLJJxDitwYVMjSSuEC4yyxKQMefsIT6+FaZyr2SNZJLMzJNd926wqNo43ZSA2phkt64AAzgb5rl2YdmdzZXhnuRGAsZVND6vaYgEnYYwoP41euK3XYWlmecO55uI+HPYJkrI+zAnUqv78ajG+tsfiw+1t84bbScP4tAswCvDPHrwcgBtOd/ut+tbBZdl8UfFmvRp7v30jx7s5zqPlpHvAftN4aRlf7ROy+6vL9p7fugjouSzlSHUaTtg+AWhZI2Dizt258uK0Ed2CFeNhG2fto5OnHqpz8ifKl3sU4B3169w4ytuux33lfIH4LqPzWmjtF5U4jfrbRosWiOMNJmUANORhiMgEgDODge8aZ+z3lY2FikT471iXkIORqbwB8QFAHyPnWeusdXuVVsZaKKK5jQKKKX+Fc1d8ZRoIMUrRsp2IZWI6+OVw237XjWmPHLJtEmUlHkYKKpIOaE7wIwGDkCRGDJrX3kYA6lYb7Hy652q7VsjI3BpThKDqSGpJ8BRRRUDCl7jnaBY2j6Jp1DjqihnZfvBAdPzxVV2rc4vYWgEWRNMSqN+wFALsP524A+OfCvz9Z2clxKsaBpJJGwBndmY+ZPXxJPqTW+PFqVsiUq4P0EO2Phn8s/+hl/5amcI7TbC5mSGGZmkc4UGKUZOCepUDoDWS8w9kktlYNczTxllKju1Uke24X3yRuM592o3ZDBq4vB/NEjfhE4H5kVbxQ0tonU73Nj432m2Fq5jkm1SKcMsas5U531YGB8M5q34JzLbXi6reZJQOoB9pfvIcMvzFLvazwaGXhs8siL3kS6o3x7QbUABnqQc4wdt/SsA4NxSW3uElgJWRWGnHjv7p8wehHjmphiU42huTTP0hx3tCsrOYwzyMkgUNgRyMMNnG6qR4Gp3L3NNvfIz27l1Q6WJR1wSM49oDO1Yz26JjiMbYxqt1JHweQY+VSezDtGteH2kkc4l1tKWGhMjToUDJLDxBo8paLXIat9zcqpuY+b7axCG5cp3mdOEds6cZ90HHUdareX+1CxvJBFHIyyMcKsiFdR8lO6k+mc0qdv6fUWh/7xx+KA/urOMLkoyKctrQ5cF7RLK7mWGCVnkYEgd3INlGTuygCvE3aZw1et5Ft4DUT+AU1lHYdETxXP7MLk/MoP30h3eRK48mb+sa3WCLk0Z63R+sH4rELc3Bcd0I+81740adWcdenh1qt4ZzzY3GO6uoST0UsFb4aXwc+lZ52gczdzwSztlP1lxBEWx4RLGpOfvNgeoDUldnHKH9kLwI4zDHh5vUZ2T4udvgGPhULEtLkynJ3SP0PxfjMVrCZpm0RggFsMcajgbKCepG9Udl2ncPmlSJJ8vIwVR3cgBY7AZKgDJ86v7/hkc0DwOo7t0KFR4KRjbyx4eWBX5e45wuSyupIWyHifAYfIo6/EYYf/AMpYoRns+Ryk0fqLifEo7eF5pW0xoMscE4HwG5OdsCqLhPaRY3MyQwzFpHOFXu5RnAJO5TA2B61lvaB2kC9sbWFPfYB7gAdJF2C/Atl/hpq07CeAZkmu2Gyjuo/vNhnI+C6R/SNPylGLcharexslFFFc5oFZ3zlxYcOvhLoZorlNU2nHsPFpQSKPH2WUMPQGtEqi5v4EbmEGPSJojrj1+42VKvG/8x0JU+Wx8K2wT0TTImrQm3Uay67mxZZNYHfwA6TIRurhTgxzrgEEgBsAU48mcaFzbK4O+PbHisn2wR9kg+HrWecBl7v622j7+FCVe3bH0mzbJDLETu6A5wufhVn/AGYSOU3tkwc4/tq36O6Dq/dHDCZPhuMivUzY/MhSOaD0uzTqKTuU+amaVbeZhIJVMltOMATp1KsAMCVRuQMZ3OBTjXkTg4OmdaaatFHzjypHxC1ML+yc6o3xujjofUEEgjyPwr88Xlpc8KvV1ju5omDoeqsMnDA/aRsEeHiNiK/Tl/fpDE8srBURSzMfAD9/hjxNfmPmXjEnEr55QrFpXCxxjchR7KIPM+ePEmt+nvddjOY6c4dqkN/wsxaWjnMiakwShCnJKv5bDY4Px61XdiSZ4rn9mCQ/PKD95qx5w5DjsOBxlkRrkzIZJMDI1K+UVv2BgD1IJ8agdhrf3UI87d/60daeny3pJ31Kyb208YvTKIJkEVtnMeglhNp8XbA9oddGBp677Gqzsd4fayX6m4fEiYaCMj2Xcb5Lea4yF8TvvjFP3bVx22Wxa2cq87lWjQdY8MD3h/ZGNQGeufLNYlwOzlluYkhBaQuujT1BDA6tumOufDGaMe+P2G/qNA7fB/b0H+L/AO9euvZ12c2vEOGu8mtJhMyrIrHKgIhA0H2SMknpn1FQ+3a4zxJF/ZgX/WeQ1P7L+f7Ww4dKJ3OvviyxqMuwMabgdAMqRkkClv5S0htq3ETmflubh90YZDhlwyOuwZcnS677br06gj4GnftH48bzgvD5299pGD/fRHVj8yufnS1zTzDPxm9Tu4TnGiKJfaOMkks2BvvknYAD0NMnaZwD6DwiwtiwZ1ldmI6FmRi2PQFsD4Vd7xvkXZnnsCT+3pz/ANx+sqf8KzniQ+vl/wAI39Y1onYFJ/b8wPjB+ksf/Gs4umzI56+0x/M04/W/2J/KfZ7p3062ZtKhV1EnSij2VGeijwFbv2Itb/2OIiOZu8JnB6hjkJ8V0gYPnq9ap+eOSPpPCra6hXM0NtHrA/jIhECdsbsvUemoeVZpyhzXJw+5WaPcdHTOBIh6qf1B8CM9M5mX+WNIpeln6mrK+3LlXXCl4g9qPCS+qMfYb+ixx8G9K0fgvGYrqBJ4W1RuMg+XgQR4EHII8xWZdunM2EjskO7Yklwfsg+wp+JBb+ivnXLiT10aSqjHUTJAGcnoB1J8q/UXJfABZWMMGPaVcyesje0/5nHwArDeyXl/6VxJCRmOD61vLKkaB83wceIU1+jK16iX5RQXcKKKK5TQKGUEYO4oooAyLnzgDWN6t5E7xpOQryLj6uXwLqfZeNx1BxuCcjNWllx11cG5tgXHs/SIE1gZ8HXHexfAgjyOK0K/sI5o2jlRZEYYZWGQf+vPwrNLiU2Ny1sga5hiQMMgm4t4ySPZIOZolI8PaXIBBr0+mzavSzmyRrdHPiHDBbTCLPdwTya7eQf/AAl5kkY8kc+HTdh0NPXKfMou4TqASaJzHNH+zIvXTnqpAJHpnypf12/ELZo+8jkVxj6s7qfA4J1Bgd9wKW7Q3KSPMCPpFugiu4gDquI0bVHNGfB9GWB81I8SK16jCsi25JhLSavxLhkVxGY5o1kQ4JVhkZHQ/EedVHCeQrK2n76GBUkAIByxAz1KhmIBxtkeG3jVlwPiy3VtHOm6yLkbY9Dt4bg1Orybktjq2e5A43wGG8i7q4TvE1BsZYbjODlSD4mq7gnIVlZy97bw93JpK51yH2WxkYZiPAUwUUtTSoKFrjPZxYXTF5bddbHLOhZGYnqSVIBPqQasOA8q21kum3hWPPVurt95zlj8M4q1op6nVWFIXOO9n1leTd9cRF30hciSRdlzjZWA8arj2O8M/kG/00v/ADU6UUa5LuFIqeA8p2tkD9HhWMnq25dh5F2JbHpnFeeY+Ura+VFuULiMkrhmXBIwfdIzVxRS1O7CkLnL/Z9Z2Uplt42RypUkyO3skgnYnHgKrD2OcN/kX/00n/NTtRVa5e4UjjZ2axRJGgwiKEUE5wqgAbnc7CqGz7OeHxMWFrEWLFvbGsAk59lWyqgeAA2FMlFSm0FHmKJVGFAUeQAA/AUrcZ7MLK6neeZZWkc5J71wNgAAADgAADamuihSa3QUUvLPJ1tYK4t0K94QWLMWJ0ggDJ8Bk7epq6ooobb3YwooopAFFFFABSxzfyh9J0ywv3NzFkxyjJxturDxQ43GM+O+SCz0VUZOLtCasyU3VtJKIeKWsUNz0DkYjm3xlJRgjce6x6/hVjzKn0SSG9jGEjAinA8bdiNLevdtg/A1od5YxyoUlRJFPVXUMD8iKX4uz63QkRtMkT5Dwaw0TqQQVw4ZlGD9lhXoQ6yNepGEsT7EXke8WOe5s19xCJofLu5sM6g+Su2R6OPKnCkvkPhywySxPvLb5hDHq0WoOrHzLI0W+Ps42p0rjz1rbRrDjcKKKKxLCiiigAooooAKKKKACiiigAzUCbjkKgnXnSQDpBOCc+Xwql4xx8tIYwp7sZVxj2m9R4jHUf8AWIMNmcSoBqygZSPtAOCCPkT+dexg8NTipZXV1t8HnZeseqsav5Lu75zt4tGsuA4Yg6CcaTjfG+56fDwq3tLtZUV0OpWGQfMVmHGeHPJcQQkFfq8sT9le8ZmPyXf8Ku+HXLrIDGCqJgaSSEVB0Vj0H6k771tl8Mg43jlv8/fIo9ZJVrQ80Vzt7hXUMpyD0PzrpXhNNOmeinatBRRRSGFFFFABRRRQAUh9p/PclgIVgMRkkJ1BsFlUAYIGrbJzuQRtUrnHm+SKQ28I0NpyZGAzpI/ilOxxnGsggHIwT0z2+sEmz3g1sTksSS5PmW94nYeNev0fh08q8x1Xb5OLP1UYPSe+C8cvruSS5jdFd9ALAldJjVgcgJhvZbcAnoPTGs8qcWa4tlaTAkGVcDbdWIzjORnH45rJbRHjwFnm0jopZcf1c13h4nJbSrcxsA6Ahg5wskZOWjY+GTuCOjb+YPf1Ph7li2STRz4+qqddja6KgcB43Hd28c8WdDjIBGCCDgqfUEEbbeVT6+aaadM9ROwooopDCiiigAooooAKquaXcWc3doXZl04HXDbE/IEmrWuN7b642XAOR0OcZ8M43xnFaYmozTfuiZpuLozPhs17HpDQtKo93WcMuP2JM6l+ByPSrji9yxcpkhV8Nve8ScAAnOap7zitvGzDJlOTtGMJ8NbZJHwHzq4mtWlAcKBIVBkiByyHH57Yz4g5FfYrTrUmufv3PAnqcdjnYcQMZAySniv7x5HbPyqRfEaypkUKpOFUMQNzn4t5kkmuNvw1gQ0isiKfaLAjx6Adck7fOqbifHLmKUiZYnzlgdC4ZT0Kuukkf9GhpSyegmCk4Ux75ZuE0MiljhvtYHUZ2AJx0zV1Sby9cEiF1j0s7aiobV7AyoYbeyDqbY77U5V8v16SzNx7ntdNaxpSCiiiuI6Qoopc4nz9bROY07y5lBwY7eNpCD5MV9lT6E5ppN8CboY6KUYuZuISn6rhojHgbi5RT840VmFS1i4o/vSWMP3Y5pCPmzoPyqtD7i1CV2tvi+g8P7Xb/aik5rp2GNTD4HB/GmPnfl7iFzdoVMtyFTQXjtxEq+0SQNZIYeOQarB2YcQb+Kc/fnjQfgpJr6Po+phiwKMn/P2/4ODLj1TbKks/8rJj7w/XTXBljBy7AnzdtR/M7Uz2/Yxet730VPvSSufyGKtrXsUlHvXca/4O3H6s1W+uxL7ZKwsY+znmCI2MaayzBnACo7bayQMqpHQ06o2Rnf5jf8KTeF8gzQxCIcSuwgJOEWFNycn2tLN19alf+wUZ/hLq/l+9dSAfgmmvByxU5uS7s7YulQ1YryzgdSB8aWV7OrLxSV/v3Fwf1kr6vZzw7xs4m+9rb+sxrLy17lay6uOMwRjLzRIPNpEH6mly87WeGxtpNxr9Y0kcf5yrj8KnJyBw4dLK2/0a19bkPh5G9lb/AOjA/SmoQ7hqZx4b2k2FxIkUU+p5G0quiQEnBODlQB08aZqyHtQ5USxFve2USwmKQB9AOnOcxsR8QVPnqFaBwHmZLiOCdchLgYA/k5lB1IT64IHqn84UTxJJOIRl2ZfUUUVgaCjxHktFnM8QyScrHtpVyffHoNzp8z5DFLfMMndwEBsmRyufErHux892K/hTxzlKEspmPULhT4hmIUEHwOT1pA4bdfSVJuV77QdKsWZThskg6cZ6eO+5r6bw7Jly47lvTo8rqowhOxiF8cpr3Qxrq8yHiTJ+WAflXKbhIZXScHu1PssMAhsZHd5ByGHUdNwetfIblAABHukYVSzatlG2RjBONv3eNW3CbT6Q5aQsQFGBnbfqPQbdBir6nI8GO0q9/wD0w6eKyZOfv2JPKtoAuQulVUImck6RkncjfJPX9KvqAMUV8zkm5ycme1FUqCiiioKKzjnDGuFWLWUiYnvtJId0A2jVhuoY+8RvpBAxnNY7z7zhJJP9A4dmKCM91phGkyv0IGnfSD7IA67k52rXOa+M/R7O5dffjgZ1+JBCn/OFY52R8EEly87biFfZz4u+oZ+Sg/jXRj9MXN9jNq3SPVh2OXRAZ54428hrYg+rLgfhmmvhHMN3wpkhv27+1YhUuBqJiP7L53K/HJ8iegcQtcb+xSaNo5F1o4wynxH7j4g+BrL8RJv1G3kxS2GKOQMAQQQQCCNwQdxg16rPuRuJPaXDcNnYsuNdrIftR/sH1G+B6MOmKveZ1kllhihY5GJGGSFx3qBC+NygKsdvL1rphG2qZzPZjDLKqqWZlVR1LEAD4k7VDTjtu2wniOM7h1xt13zjb41wPBCckzyksBrz3bBiDkEK6MqfBR5dSM1xtuV40n73Uzezgo+kgtnIcjAAYbgYHjTSh3YWycOOQfy0R+DqT+AOaiW3MXflhbxtJpbGtvZiIHVg4BJ3yNIGds7AgmzltwysOmpSpK7NgjGx8x4eVebKxSGNY410qowB/wAfMnqT4mhOKAiwtdMoJEEZP2frHI/pAqCflUfivEZYEDM6sTsFSCRmJ9AJNvicCroH0Ncnu1UgF1BJxgsAST0GM9aFLe6FQo8Oa/eNT3kwdhlgYU0hvEBpWB/AY8qmGz4k66TNBHvu+gmQjywh0D4g5q2m4/AkhQvlx9kKSSc40jA9p9x7I3GcnFQ7jmbKlY4pRMwYIJIyFDrnOo5xhR7RxnI2zk4rVSk+EKkQT2fRyB/pM0s+tCpDM2hdX2kUsxDDw3rOuT7tuH3s3C7wkRTMAr5xol2MUqHw1YXfwYL5GtQ4bNPcoJBLohZVwVUd4xCjUyscqFZifs5wox1pc7ROzuS8h71ZO8niX6sFFVnXOSjMvvHxXYb/ABpSd7TY/wBBy4NxFn1xy4E8RAkA6MDnRIn8xwM+hDL9mrGss5C5qa+RY2fRxG1BCM+QJ4sjWko6noA3iCFcbgitG4bxNZ1OAyOvsyRtjXG2OjDceoYZDDBGRXFOGlm0XYndp3GBhLddznW/psQg+eSfw86oeAriD4uT+CqP+NXXOnKsSLrjErTO25JLayx6bjr1O3QDyqJbcP7tEjGWOMn4knOPSvqvD5YlhjGL97PI6tTttneDo33f1Ipj5Vl3I9P0O39Y/hVHbwnDKRhjjHx3I/HpVjy/cLFJl2I1r5bDJGM+P/rU+IShPDJXvtRn0kZRyJ1sN1FFFfJnuhRRRQAodpVsf7H3rDxt1H+bKSfyNKvY9GBZynxac5/oouP1NaNzRw76RZXEI6yQuo+8VOn88Vl3Y3fZhuIvFXV8ejLpP5r+dat3haFDaaGvmnm+KwRWkBdnOFRSNRHi2/gKquF85XV6M2tmFTP8LPJhPXAUZb4ChOAw3NzftcqrNrWGMufcQwqRo8jls5G9VvZPesjXFnIcmJtQ8gdWhwPTIB+ZpaYqLaVtF6pakuwx8UtXSNLiZlkkt27w6E0Dutu8Vdy2wGsEnOVFPEOlsSKAdSjDADdeo38tycetK/HH0qjn3FkUSjzifMbfhrB+VS+Sbgi37l/fgZoT692cKfmmg/OjHLYnJHctL/ioiIXu5ZGKlgI01bKQDvkDqR+NcF4hNJ7KQmNxsxk9xD4Aad5MjB9nA33Odqs3cAEkgAbknwA3PwHjXGyv0mjV0OVOcHBHTI6HfwNdF0uDnZU29zeTw+yi27admf2izaRj6v7C6s5zk4Gwz0knhUzL7d3MCf5JYkA2+zlGOPic1ZgjONsjr8/Oqybmi1B098jNnGlMu2fH2VBOB1J8KrVL8qAhy8oalP8AbNwWP2nKPj5FcfpXKy5FhHtTfWSb4Iyqx5GPqwMYOPE5Pwq0HHoyxWIPMwxkRrnTqAZdTHCqSpBwTnFeLi7umU9zCiHwM7/idCBvllhVKc+LDYm23D441VUVQEGF23APXB679T5nrVFxi1729jXLDCgAgkEKyzl9uhB0oMHbp5VbQWMuBruHLeOhI1XPjgFGbHxOa5vw9/pyy4+r7grnycOMfirN+FKDpthROtrcIioowqqFA9FAA/SupFVvGeYIrWNmdgSqk6Buxx6eA9TsKj8F47Jcxd4sDKCx06yF9jYqSd8kg+AIFRplWpjFLtD7O3kk+nWGUukOplQ4MhH2k8BJ6dG8d+vXkznOPiOkOwt+IRAqcDAlA6jQT7S53MZ3U5II607i6b7UTj4aW/qnP5Uk868k214e+ik+i3QIIkIdAxHTXkAhs9HG49aNpKg3Q829yfdkGhvjlW+6fH4HB9PGqe+4AFTKks5IX03Y/wDEfhSjwbtMltCtvxaMqcezcr7SSL4MdOQ33kz6qDmtHsbyOWNXidZEI2ZTkEfEVkpTwvYtqM+SDBy8iqASWIIPkBg749OtSk4YglMgUe7jGPHJycdOmKl0VDyzlyylBLsFFFFZlBRRRQAViHHLY8G4x3wU/RpySMdNDkF1HhlG3A8sedbfVfxzgEF5CYrhA6HceanwZWG6sPMVpCWnZ8Mlr2KBbu2wboNCRoyZQVzoG49rr08Kzvs5v0N7d3UjrFGQd3YKMyS6gNyN8DpTMewS01Ei4uAp+z9V/W0fupp4B2d2NngxwhnH8ZL7b/IkYX+iBT9EYtJ8j1SbTrgjxzxXiPGmuRHUqWCPpwRg4cqFPXwNROAGWOaN3BBl+plz/wBptwQD/lIwTnx0r508VRcWsfrCNRQXGBrH8XcR7xP8SAF9SiDx3iFDlJsmcXUMqKfdaaNWHmNecH0JABpf4BwSVoYyX0GKR1jPUhO8kDsB0DtnAJBwFHmauDK1xakhQsysMrnGmaJwSufAZXY+KsD41O4bbMkSq2NW5bHTUzFiB6Akj5V2qWmNHORDy8gJ0M8asMShTvL1OWc5bVuQWByQcVKh4VEkneLGqvpCZXb2RjAwNtgAM+Qx02qXQaz1y9xlbBBFZwqiq2kHCge07uc/NmPXPkPIV9+nyvju4SP50x0Af0Rqc/gB61445fw2yG5lydA0rjJYlzska53dzgbbnbwFJvMnNiQaTfXM8MjDULSzI1op6d7LjJbHXdR5A4zVRV78gWVjwm6ue9ZrqRFLEAIxVSytjGB7Sxgbey2TnrkZq7teULZAQUMhJyTI7uT82Y4H/W9IPAO1Th1uSq/TlUk57w94uSclveLAnfOOuacLXtKsJF1JMzD0hnO/yjqc0sl7cfBUVEu7Dg0MClYokRWOWAHvH18/nUpIwoAGwAwB5AdKpE52tT0aQ/8A09x/5VfTzlb+Hfn4W1yf91XM9T5LLyjNUL84p9m3vH+Fu6/7TTXluapD7llcH77W6frKTS0souri1V1Kuqup6qwBHzB2pYuOza1DF7Yy2cn7VvIyjPrGcqfhgVLPHbs+7axL9+4/ckTfrQLy7bOXt4/uRyOR/Sd1H+rWiyVsT5bZEPCOKx/wd9BMPKe3wfm0TCrThNzcxq309rVT1VomdRjx1CTp4bg+PSoH0GRjmS6uH/mhljX/AMJVb8WNe7bhcUbakjRW/axlv885b86mU4/0i1ikMCXiEZDDHn4fI9D8q8PxBR5n4VWGvhrJy9i1j9znb80YvTbTKEEntWzjpIABrjbykXc+RBGPVgpO5k4QbmAqh0yoRJC/7EqboQfDfY+hpk4JxQXFtFMBjvEDEfstj2l+IbI+VXyrRElTJtFFFIQUUUUAFcb20EsbI2QGHUbEHqCp8CDgg+YFdqKAFkXrQyNM+AMhLtR0VgAIrhR+wRjV5KRn+DamGK4DagD7p0t6EAdfkQfnUXiVoT9YihmClWQ4xLGeqHO2RuVz4kjoxpUF49hKhGqW2cBUbcsUXOlDnczRDVpzvIgK++g1dMZKSoxkqHmjNcbW5SRFeNg6MAVZTkMD0INdaKAWuYkB4hw7vP4LvJQB4d/3X1RPyDgetZRwazS74/P9KGv6yVgrdCUbCgjxAUdP5uK2fmLgS3cBiYlDkNG6+9HIu6OvqD+IyKxXmVJ7TiAvGTTMjqbhVHslzt3iHximGSD4NqU4OM6x3i0uRcNNmjcR5Gsp1Ktbxr5NGoRh8Cv78is7DT8CvR7TSW0m+N8SID5dBKv5/A7aJa88WTx959JiUY6OwVh6Mp3yPSqDm7idrxK1eG3czTL9ZH3ccje0vUaguACMjJIHSufG5p1LhnRNRq48jzaX6yxrIjakcBlOeoPSuwNZ32O8YL28kBOe6bUv3H6j5MD+NaFqrnnHTKjWEtUbPWK+aaAaC1SWFfM19Jr5QB6oxXkV9pAfc18Jr5mimB9FHJ+Pou38tP8A/lS18BrzyLvYRMf4wySD7sk8jr+TCrj9LMsnYv6KKKZmFFFFABRRRQAVA4hwpJFdXXVHJ/CJv12wykHKsMA5G+QCMEbz6KadCEKS1uOGyFo2Dwu2T3m0bsT0lIGIZj/LAd2/21VvaZm4VzPFO5i3inX3oJRpkHqAdnXyZCwPnVs6AgggEEYIO4IPUEeIpev+TIWUKI0eNd1hfOlD5wOPbgb7p0+g61ssl/UQ4exf1A41y/Bdx93cRrIvrkEb+DDBHh4+Aqrj4Vewf3vP3y+EN3uQPJLmP2v88N8a7LzSY/76tp7c+LKpmi+UkQJA+8q1dp8MmmuTjwns7sLY5jtkLecmZCPhrzj5VfBUjU7BFAycAAADrnG3SqufnOyWJpTdQlFGTh1LfDQPa1emM1knO/bC9zG8FshhhbIZ2P1jr0Ix0QHx6n4VooSkS2jr2Q4N3dFfd0bfAykj8q1QGsL5S4hxJIzHYwuQ7ai6waifAZkYaQB4fOmyLk3j1x/C3Hcg+BlAI/owqf1rLNi1Su0jaGXSqo0eadUGWYKPNiB+tUt7zvYxe/dRZHgp1H/UBpQn7JYIt7/iYDn7IA1Eny7xizZ9Fqdw/s34fsY7W/u/WQ9xGfX2+6b8AahYYd2U8suyJF32uWSD2RNJ8EwD83I/Sqa47b0z7FsT96UD8lU00R8gYA7vhvDYsdO+eWY/PEYGfmanWXLvEI2yp4XGPJLV9vmHBqlHEv7Jc5sRF7XLl/4OzUjzHfP/AFVFdE574q5wlgT/AJC4/ea1OK2v/tXFt/Rt5P33FevoN4et3H8rb/jKaLh7L7/YVy9zNoeZuNH/AOWk/wCTkH6tU+LmXiv2uEufgxH65p6PDrv/ALWv/wBsv/mV9S0vF/j4JPvQMv5rN+6pbj7L+Rpy9xRklvr2PuBaS2ZlyskshUrHF9opjdnYEgDAx1zTTe8yWllogkkEelBpXB2QeyvQfza+3nE7qKMt9FE7bACGUbk7AsJFUqucZI1YGTviunCeB6UJnCSzO2uRtIxqIA0pnoiqFUei5O5NTtW/HwDbZbUUUVmUFFFFABRRRQAUUUUAFFFFABRRRQBA4jy9bXH8NbwynzeNSfxIz+dVa8qWVoA8NjGz6gFCJGWz5hpGAHTzr7RVKT9yWjtJLfvskdtbr5yO8rD/ACaBV+Ws14/9mJJN7i8uJR4pGRBH+EWHx8XNFFPW+wJFhwzl+3t89zDHGT1ZVGo/FvePzNT6KKlu+RhRRRSGFFFFABRRRQAUUUUAf//Z"/>
          <p:cNvSpPr>
            <a:spLocks noChangeAspect="1" noChangeArrowheads="1"/>
          </p:cNvSpPr>
          <p:nvPr/>
        </p:nvSpPr>
        <p:spPr bwMode="auto">
          <a:xfrm>
            <a:off x="155575" y="-2651125"/>
            <a:ext cx="4572000" cy="55340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7" name="AutoShape 5" descr="data:image/jpeg;base64,/9j/4AAQSkZJRgABAQAAAQABAAD/2wCEAAkGBhQSEBUUExQVFBUWFx8aGBgYGBgeGhcYGBYZHRocGBgcGyYeHBwjHhsaIC8gIycpLCwsHCAxNTAqNSYtLCkBCQoKDgwOGg8PGi8kHyQsKjQqKiwsLCwsKSwsLCwsKiwqLCwtLCwsKSwsLCksLCwsLCwsLCwsLCwsLCwsLCwsKf/AABEIAPcAzAMBIgACEQEDEQH/xAAcAAACAwEBAQEAAAAAAAAAAAAABgQFBwMCAQj/xABTEAACAQMCAwUEBwIGDwUJAAABAgMABBESIQUGMQcTQVFhIjJxgRQjQnKRobFSwTNDU2KCshUkJTRzdIOSk6Kzw9HS8FRjo9PxFjVERYSUtMLh/8QAGgEAAwEBAQEAAAAAAAAAAAAAAAECAwQFBv/EAC8RAAICAQMCBQIGAgMAAAAAAAABAhEDEiExBEEFEyJRYTLwFEJxgaHxI8EVkdH/2gAMAwEAAhEDEQA/ANdvr5IYzJIwVF6k/uHUn0FKL9qkAJxDKQPH2B+Wa49qsh0QLk6SzkjwJAXG3zP4125c5CtHtYpJUMjugYtrcadQzhQrAADp08N81liw4MeFZcqbt7JdqCc5uemO1DNwXjsV1HribONmB2ZT5EfvGxqr4/zxFaS92yO7aQx06dsk4ByRv4/MUncl8QS34g8YfMTa01HxCamViR6Kd/X1qo4tM95eSvEpfUSwAH2EGAd/5oHzrrh4dj8+Wr6Er/74MpdRLQq5s2SwvVmiSRDlXUEfP946fKl7i/P8VvcNC0cjFcZYacbgHxOdgarezHjYMbWzH2lJdPVSfaHyO/wPpSz2h/8AvCXH7K/7NaxwdDH8TPDNbJOv4oued+Wpo1PivGIraIyStpXwH2mPkq9Sar+Wubo70uER0KAEhsbg5GQQT4isq4zxya8k1SZbSCQqA6Y02yfHC5wMnxIHoGXsvnCPcs3RYlYk+AUsavL4fDD07lJ3P+FvwKOdyyJLgcLfnCF7xrUBgwJAY40syjJUb5z16+Rq14hfLDE8rnCopJ+XgPUnb51hbcRfvu+B0uX1g+TFtX60wc287/S4oo1UoAA0mfGTphd/dBzjzz6VeTwr1wUePzfH9kx6rZ3z2NF4JzPHdQvKgYaM6lONQwM+BxuPWqIdqlv/ACU3/h/89QOy2UGO5Q+IU49Crg0r8qcDW7uRC7Oi6Scpp1ez95SPyoXRYITzKadRqgeabUdPLH5e060PhMP6A/c1dL3tFtoyuBI+pQw0gDZvPUw3FInOXLqWUyRo8jhk1EuVJzqIx7KqMbeVV/FzvF/gI/zWtsfh/TZNMo3TT7ky6jJFtPsbWeJRiETMwWMqG1NtgEZGQfH061VcC5yhupWjQOpAJBYD2gDg4wSR1BwfOsz4nzDPdiOIjIUALGgO+ld2O5JwAT5AZq67L/77f0iP9dK5p+HRxYJzm/Uu3t+pos7lNJcM0PjXF0toWlkyQMDAxliTgAZIH/pXPgXHY7uLvI8gZIKtjKkeeCRuCD86RO1DjWqVYFOVjGpwPFz0HyX8zUbkrihtLsRSFSswUMVbKh2AKkEbbElT8azj0CfTa/zvdfp97lPP/krsarVNzDzVFZ6RIGZmyQq4zgeJyQAKuayHmC5a/wCIaYRnJ7tMnbSmcsfIe834edc3RdPHNNvJ9KW/+jTLNxXp5NZtbpZEV0OVYAg+hFUfGed4babunWQkAEkAYAbx3bJ+Qqs7N+KkxyWz7NEcqD10knUPk360vdpUeL0nziUn/WH7q3wdFF9S8OTinX+iJ5WoKSNUVgRkdDVBxvnaG1l7p0kJwGJULgA/FgfCk9eZ+IWcq/SdTKcZVghDL46HUYz8/iKjdocwku1ZDkPAjKfRtePyq+n8PTyJTdxadNfAp5np22Zq8MoZQw3DAEfAjIr1XK0j0xoPJQPwAFda8h8nSim5s5eF3blBgOp1Ix8D4g+hG34HwrLpOHXsOqLu7oKeqoshVvmgKkfCtqort6brp4I6aTXyY5MMZu2ZDZckXQgecxsrBcJFgd4wYhWYjPs4Uthepydh0N72Y8IKyTSurKygRgMCCCcM2xGc4CfjWg19qsniGXJCUJd/uhRwRjJNGY8S5cubbiIe0haQFta4wEUHOpHckKo6jGScY2qHzTwe4n4k6rC5LlcHDaAO7XdpNOnAwcn5YzgHWaKqPiORPVSuqvuD6eNV82Ki8oLbcOuIox3kskba2xvIwU4AHgo3Cr+pJJROEQzpb3WiKYao0U/VyA6Wk3wCuTtkEDOAd62avtZ4utnjTTV209/gcsCk0+DMOROUxN35uI2Uae7XWjKQzbll1AbjC7jzqTyx2e/WTG5XIQtHEDnBJBBk+QICnz1HwFaLRTyeIZpuW9aq/agWCKr4Mo5FjnhvChimUOjoSYpAuoDIyxXSN1xnON/WvXZzaut8NSSL9W+S0bgZwPEqBWrUVc/EZz12l6lT/YldOlW/BmfahaubmJgjsDFjKozbh2znSDjqKW77h8zPCoik1PFGEGhva9nHiMDx64xjJ2rcKM1eLxOeOEYqK2QS6eMm37ityxyWtrC5bDzyIVZvBQR7iemep6sfQABP7P7kwTys0cpKwMdIjfJKlSR7vpitYr7muePWTUZqW+rkt4laa7GK8K4HNfXLrnu2OqR2dHwMnyOk5Jbbf9Kk8xckSWcSyNIsgLafYRgQSMjbUxOcHp0rYc0V0f8AKZVNNce3Yz/DRqjOuI88ymwTCMkjExuzKw6IPaTIG7A59DmlLgvG5LWQyRBSxXTlkLADIzj4kAHfwrY+M8Eiuo+7mBIzkEMVIOCMgg+vQ5HpUiytFijSNNlRQqj0Ax+NEOux48bgsfL39vgcsMpO9Ri8PHZkuTcr7MjMSTpOkluo0nqPH4115n4hLPKskq6S8SEYU4KkHcehOTWq8wcuRXiKspcaGyCjYbpgjODsdvwFTrK0WKNI0zpRQq5JJwowMk7np1rWXicLjNQWqqf6Erp3um9jKuJ8fueJFIUhyAchVDYzjGqSQjCgAnfbr4moPM/B2tJEjc6sRKdQBwTltWPQHIHpitqozWMPEXBrRFJK9v1LeBPl7nOBsqpHQgfpXuiivLOgKKUO1Ljs9pYiW3fQ/eqpOFPssGyMMCOuKymDtY4sRlXDgdcW6nHxwtawxOStEOSR+haKwfg/a1xJ7mGKR4wHmRGBhAOGdQfUbE019onanJbT/RLJQ0wIDuV1YY7hET7TYIyd+uMZzhvDJOg1o02isUuedeO2irLcxYjJHvwpp+DFMMmfUitO5N5sj4hbCZBpYHTIhOSjgA4z4gggg+vnUyxuKsalZe0UndqfMFxZ2Sy2zhG75VYlVb2WVvBgfECk7hHMvHJ7M3cLxSqrsrR90mvCAEsBgahv0Bzt0PgRxuSsHKjYqKTOS+ev7J20qpiC6RN9srlgQsig9V1dVO49cglY5I7SrtuJG0v2UZ1RjCKuiZT0JA3Bwy/hR5Ut/gNSNaorJuCdod3e8Y7mCRVtQ5JBRD9TF1bUdwXwN87ah5Vy5v7bCHMViqkA4M7DOf8ABodsZ8W6+XQ0/KldC1o16il3hHNY/sat3dq1vpT6wOpXcHGVU7kMcaR64rOL7tuuZblBawYjDj6srqlmGem2dJI8FBI86UccmxuSNporKu0vtJu7OeNLfQivbrJpkjy4LF9mydsaQMeeam9oXaPLZxWghKGaVFkfUuRoKjwyMamJ8fsmmsUnXyGpGkUUhHtIeDhSXl3EiyTHEMSFhrGMhm1ZKjGW8dtPicUmRdpfGbgPLBCDEvXu7dnVceGokkn4fgKFikxakbhRWddnvat9NlFtcosc5B0MuQshUZIKndWwCepBwemMVC7Re0y4suIJDAUMaIjSKVBLFmJK6vs5XHTzpeVLVpHqVWalRUXh3E454UmjYGN1Dq380jO/ljx8sGs34P2pyXPGUgQqLR2ZF9gam0xtpbV19pgDjyxSUG7+AckjUqKyF+0m+tOKC2vWjaFZArlYwpKP7sgOdhgqx+BFTOdu0W6TiK2diUyCsbZQNmVz0BPQKCM/PyqvKkLUjUqK8xggDJycbnzPicV6rIsRe2gf3Kb/AAsf9Y1W9g395XH+Mf7pKae0DlqS/sjBEyKxdGy5OnCnJ6An8qi9m3J8vDraSKVo2Z5S4KFiMaFUe8oOdj+VbKS8ujOvVZkvNRzzG3+OQj8GiFWNlfRW/M8r3JCqLiXDN0UuD3bHyABG/hnNMXF+ym5l4q12skAjNwkuCz6tKMhIwExn2T41cdoPZYnEH7+JxFPgBtQykgHTVjcMBtqGdhjHiNvMjsn7E6WX3OHGreKxmaVkKvEyhcg94WUgKozvk/h1pF7A1bRdn7OqMZ/nBXzv8CNvUVUW3YPdahrnt1XzXvGIHopRR8s1rXLPLcVjbrBDnA3Zj7zserN+A28AAPCspOMYaU7stW3bFbtuP9yv8vH/APtWecvdqJsuGfRYYz35Zz3jEaUDnYqvVmx54AOOvStU7S+Vpr+0SGAxgiUO2skDAVhthTvkiuvZ3yzLY2Qgn7suJGYFCSMNgjcqDnr+VOM4qG+4mnqFTsU5Wmi726mVk71QkYYEMw1amcg74JxjPXc/Gh7dOX0juYrlCoM4IdfEtGB7ePIqQD6qPOtxrKe0Hs7v+IXjSqYBEqhIg0jZCjckjQcEsSfhjyohkuepg47UUPJHLrpwTiF0oOuWJo48de6Q/WkfH2h/Qqr7I7q2TiSm50j2CImb3VlyMHJ2BxqAJ8T54re+DcKS2tooEHsxoFHrgbk+pOSfjWd83diSSu0lm6xFjkxPnu8n9ggZT4YI+Aqo5U7T7icWt0SO3cP9AixnR341/wCjfTn5/niqrsHubYLMp0i6LbZxqMWBsnpqzkD0p+5f5TSLhsdnOBMNGJAxLKSxywGeig7LjGMDoaz3ivYOwmU2s47osMh8iSNc7lWAwxAzjOD8amMo6XBsbTuyq7eT/dCL/Fl/2s1Kksrm9i/siJNI7oOCAG7gAadI2Gkr5bnfxrTu0vs0ur25je37vQlusX1khDZVnO/snOzDfNW/PvZyb61g7vQtzCqrk+6yYAZSwBOxywOPMeNaRyRUUiXFtiv27TB1sXjIMTJIUKn2TnusEemMYrS+T7+CSwga3K92sSrgY9gqoBVh4EEHOfjSjw3sqlbhzWd3OjgNrgKKxMD75wzY1I2d1wOp332TZ+w6/ViEeB1P2hIy5HqpT8t/nU1CS03wPdOz1xG+il5nia2KlfpMQLLurOABIwxsfEepBPjS5zLJJxDitwYVMjSSuEC4yyxKQMefsIT6+FaZyr2SNZJLMzJNd926wqNo43ZSA2phkt64AAzgb5rl2YdmdzZXhnuRGAsZVND6vaYgEnYYwoP41euK3XYWlmecO55uI+HPYJkrI+zAnUqv78ajG+tsfiw+1t84bbScP4tAswCvDPHrwcgBtOd/ut+tbBZdl8UfFmvRp7v30jx7s5zqPlpHvAftN4aRlf7ROy+6vL9p7fugjouSzlSHUaTtg+AWhZI2Dizt258uK0Ed2CFeNhG2fto5OnHqpz8ifKl3sU4B3169w4ytuux33lfIH4LqPzWmjtF5U4jfrbRosWiOMNJmUANORhiMgEgDODge8aZ+z3lY2FikT471iXkIORqbwB8QFAHyPnWeusdXuVVsZaKKK5jQKKKX+Fc1d8ZRoIMUrRsp2IZWI6+OVw237XjWmPHLJtEmUlHkYKKpIOaE7wIwGDkCRGDJrX3kYA6lYb7Hy652q7VsjI3BpThKDqSGpJ8BRRRUDCl7jnaBY2j6Jp1DjqihnZfvBAdPzxVV2rc4vYWgEWRNMSqN+wFALsP524A+OfCvz9Z2clxKsaBpJJGwBndmY+ZPXxJPqTW+PFqVsiUq4P0EO2Phn8s/+hl/5amcI7TbC5mSGGZmkc4UGKUZOCepUDoDWS8w9kktlYNczTxllKju1Uke24X3yRuM592o3ZDBq4vB/NEjfhE4H5kVbxQ0tonU73Nj432m2Fq5jkm1SKcMsas5U531YGB8M5q34JzLbXi6reZJQOoB9pfvIcMvzFLvazwaGXhs8siL3kS6o3x7QbUABnqQc4wdt/SsA4NxSW3uElgJWRWGnHjv7p8wehHjmphiU42huTTP0hx3tCsrOYwzyMkgUNgRyMMNnG6qR4Gp3L3NNvfIz27l1Q6WJR1wSM49oDO1Yz26JjiMbYxqt1JHweQY+VSezDtGteH2kkc4l1tKWGhMjToUDJLDxBo8paLXIat9zcqpuY+b7axCG5cp3mdOEds6cZ90HHUdareX+1CxvJBFHIyyMcKsiFdR8lO6k+mc0qdv6fUWh/7xx+KA/urOMLkoyKctrQ5cF7RLK7mWGCVnkYEgd3INlGTuygCvE3aZw1et5Ft4DUT+AU1lHYdETxXP7MLk/MoP30h3eRK48mb+sa3WCLk0Z63R+sH4rELc3Bcd0I+81740adWcdenh1qt4ZzzY3GO6uoST0UsFb4aXwc+lZ52gczdzwSztlP1lxBEWx4RLGpOfvNgeoDUldnHKH9kLwI4zDHh5vUZ2T4udvgGPhULEtLkynJ3SP0PxfjMVrCZpm0RggFsMcajgbKCepG9Udl2ncPmlSJJ8vIwVR3cgBY7AZKgDJ86v7/hkc0DwOo7t0KFR4KRjbyx4eWBX5e45wuSyupIWyHifAYfIo6/EYYf/AMpYoRns+Ryk0fqLifEo7eF5pW0xoMscE4HwG5OdsCqLhPaRY3MyQwzFpHOFXu5RnAJO5TA2B61lvaB2kC9sbWFPfYB7gAdJF2C/Atl/hpq07CeAZkmu2Gyjuo/vNhnI+C6R/SNPylGLcharexslFFFc5oFZ3zlxYcOvhLoZorlNU2nHsPFpQSKPH2WUMPQGtEqi5v4EbmEGPSJojrj1+42VKvG/8x0JU+Wx8K2wT0TTImrQm3Uay67mxZZNYHfwA6TIRurhTgxzrgEEgBsAU48mcaFzbK4O+PbHisn2wR9kg+HrWecBl7v622j7+FCVe3bH0mzbJDLETu6A5wufhVn/AGYSOU3tkwc4/tq36O6Dq/dHDCZPhuMivUzY/MhSOaD0uzTqKTuU+amaVbeZhIJVMltOMATp1KsAMCVRuQMZ3OBTjXkTg4OmdaaatFHzjypHxC1ML+yc6o3xujjofUEEgjyPwr88Xlpc8KvV1ju5omDoeqsMnDA/aRsEeHiNiK/Tl/fpDE8srBURSzMfAD9/hjxNfmPmXjEnEr55QrFpXCxxjchR7KIPM+ePEmt+nvddjOY6c4dqkN/wsxaWjnMiakwShCnJKv5bDY4Px61XdiSZ4rn9mCQ/PKD95qx5w5DjsOBxlkRrkzIZJMDI1K+UVv2BgD1IJ8agdhrf3UI87d/60daeny3pJ31Kyb208YvTKIJkEVtnMeglhNp8XbA9oddGBp677Gqzsd4fayX6m4fEiYaCMj2Xcb5Lea4yF8TvvjFP3bVx22Wxa2cq87lWjQdY8MD3h/ZGNQGeufLNYlwOzlluYkhBaQuujT1BDA6tumOufDGaMe+P2G/qNA7fB/b0H+L/AO9euvZ12c2vEOGu8mtJhMyrIrHKgIhA0H2SMknpn1FQ+3a4zxJF/ZgX/WeQ1P7L+f7Ww4dKJ3OvviyxqMuwMabgdAMqRkkClv5S0htq3ETmflubh90YZDhlwyOuwZcnS677br06gj4GnftH48bzgvD5299pGD/fRHVj8yufnS1zTzDPxm9Tu4TnGiKJfaOMkks2BvvknYAD0NMnaZwD6DwiwtiwZ1ldmI6FmRi2PQFsD4Vd7xvkXZnnsCT+3pz/ANx+sqf8KzniQ+vl/wAI39Y1onYFJ/b8wPjB+ksf/Gs4umzI56+0x/M04/W/2J/KfZ7p3062ZtKhV1EnSij2VGeijwFbv2Itb/2OIiOZu8JnB6hjkJ8V0gYPnq9ap+eOSPpPCra6hXM0NtHrA/jIhECdsbsvUemoeVZpyhzXJw+5WaPcdHTOBIh6qf1B8CM9M5mX+WNIpeln6mrK+3LlXXCl4g9qPCS+qMfYb+ixx8G9K0fgvGYrqBJ4W1RuMg+XgQR4EHII8xWZdunM2EjskO7Yklwfsg+wp+JBb+ivnXLiT10aSqjHUTJAGcnoB1J8q/UXJfABZWMMGPaVcyesje0/5nHwArDeyXl/6VxJCRmOD61vLKkaB83wceIU1+jK16iX5RQXcKKKK5TQKGUEYO4oooAyLnzgDWN6t5E7xpOQryLj6uXwLqfZeNx1BxuCcjNWllx11cG5tgXHs/SIE1gZ8HXHexfAgjyOK0K/sI5o2jlRZEYYZWGQf+vPwrNLiU2Ny1sga5hiQMMgm4t4ySPZIOZolI8PaXIBBr0+mzavSzmyRrdHPiHDBbTCLPdwTya7eQf/AAl5kkY8kc+HTdh0NPXKfMou4TqASaJzHNH+zIvXTnqpAJHpnypf12/ELZo+8jkVxj6s7qfA4J1Bgd9wKW7Q3KSPMCPpFugiu4gDquI0bVHNGfB9GWB81I8SK16jCsi25JhLSavxLhkVxGY5o1kQ4JVhkZHQ/EedVHCeQrK2n76GBUkAIByxAz1KhmIBxtkeG3jVlwPiy3VtHOm6yLkbY9Dt4bg1Orybktjq2e5A43wGG8i7q4TvE1BsZYbjODlSD4mq7gnIVlZy97bw93JpK51yH2WxkYZiPAUwUUtTSoKFrjPZxYXTF5bddbHLOhZGYnqSVIBPqQasOA8q21kum3hWPPVurt95zlj8M4q1op6nVWFIXOO9n1leTd9cRF30hciSRdlzjZWA8arj2O8M/kG/00v/ADU6UUa5LuFIqeA8p2tkD9HhWMnq25dh5F2JbHpnFeeY+Ura+VFuULiMkrhmXBIwfdIzVxRS1O7CkLnL/Z9Z2Uplt42RypUkyO3skgnYnHgKrD2OcN/kX/00n/NTtRVa5e4UjjZ2axRJGgwiKEUE5wqgAbnc7CqGz7OeHxMWFrEWLFvbGsAk59lWyqgeAA2FMlFSm0FHmKJVGFAUeQAA/AUrcZ7MLK6neeZZWkc5J71wNgAAADgAADamuihSa3QUUvLPJ1tYK4t0K94QWLMWJ0ggDJ8Bk7epq6ooobb3YwooopAFFFFABSxzfyh9J0ywv3NzFkxyjJxturDxQ43GM+O+SCz0VUZOLtCasyU3VtJKIeKWsUNz0DkYjm3xlJRgjce6x6/hVjzKn0SSG9jGEjAinA8bdiNLevdtg/A1od5YxyoUlRJFPVXUMD8iKX4uz63QkRtMkT5Dwaw0TqQQVw4ZlGD9lhXoQ6yNepGEsT7EXke8WOe5s19xCJofLu5sM6g+Su2R6OPKnCkvkPhywySxPvLb5hDHq0WoOrHzLI0W+Ps42p0rjz1rbRrDjcKKKKxLCiiigAooooAKKKKACiiigAzUCbjkKgnXnSQDpBOCc+Xwql4xx8tIYwp7sZVxj2m9R4jHUf8AWIMNmcSoBqygZSPtAOCCPkT+dexg8NTipZXV1t8HnZeseqsav5Lu75zt4tGsuA4Yg6CcaTjfG+56fDwq3tLtZUV0OpWGQfMVmHGeHPJcQQkFfq8sT9le8ZmPyXf8Ku+HXLrIDGCqJgaSSEVB0Vj0H6k771tl8Mg43jlv8/fIo9ZJVrQ80Vzt7hXUMpyD0PzrpXhNNOmeinatBRRRSGFFFFABRRRQAUh9p/PclgIVgMRkkJ1BsFlUAYIGrbJzuQRtUrnHm+SKQ28I0NpyZGAzpI/ilOxxnGsggHIwT0z2+sEmz3g1sTksSS5PmW94nYeNev0fh08q8x1Xb5OLP1UYPSe+C8cvruSS5jdFd9ALAldJjVgcgJhvZbcAnoPTGs8qcWa4tlaTAkGVcDbdWIzjORnH45rJbRHjwFnm0jopZcf1c13h4nJbSrcxsA6Ahg5wskZOWjY+GTuCOjb+YPf1Ph7li2STRz4+qqddja6KgcB43Hd28c8WdDjIBGCCDgqfUEEbbeVT6+aaadM9ROwooopDCiiigAooooAKquaXcWc3doXZl04HXDbE/IEmrWuN7b642XAOR0OcZ8M43xnFaYmozTfuiZpuLozPhs17HpDQtKo93WcMuP2JM6l+ByPSrji9yxcpkhV8Nve8ScAAnOap7zitvGzDJlOTtGMJ8NbZJHwHzq4mtWlAcKBIVBkiByyHH57Yz4g5FfYrTrUmufv3PAnqcdjnYcQMZAySniv7x5HbPyqRfEaypkUKpOFUMQNzn4t5kkmuNvw1gQ0isiKfaLAjx6Adck7fOqbifHLmKUiZYnzlgdC4ZT0Kuukkf9GhpSyegmCk4Ux75ZuE0MiljhvtYHUZ2AJx0zV1Sby9cEiF1j0s7aiobV7AyoYbeyDqbY77U5V8v16SzNx7ntdNaxpSCiiiuI6Qoopc4nz9bROY07y5lBwY7eNpCD5MV9lT6E5ppN8CboY6KUYuZuISn6rhojHgbi5RT840VmFS1i4o/vSWMP3Y5pCPmzoPyqtD7i1CV2tvi+g8P7Xb/aik5rp2GNTD4HB/GmPnfl7iFzdoVMtyFTQXjtxEq+0SQNZIYeOQarB2YcQb+Kc/fnjQfgpJr6Po+phiwKMn/P2/4ODLj1TbKks/8rJj7w/XTXBljBy7AnzdtR/M7Uz2/Yxet730VPvSSufyGKtrXsUlHvXca/4O3H6s1W+uxL7ZKwsY+znmCI2MaayzBnACo7bayQMqpHQ06o2Rnf5jf8KTeF8gzQxCIcSuwgJOEWFNycn2tLN19alf+wUZ/hLq/l+9dSAfgmmvByxU5uS7s7YulQ1YryzgdSB8aWV7OrLxSV/v3Fwf1kr6vZzw7xs4m+9rb+sxrLy17lay6uOMwRjLzRIPNpEH6mly87WeGxtpNxr9Y0kcf5yrj8KnJyBw4dLK2/0a19bkPh5G9lb/AOjA/SmoQ7hqZx4b2k2FxIkUU+p5G0quiQEnBODlQB08aZqyHtQ5USxFve2USwmKQB9AOnOcxsR8QVPnqFaBwHmZLiOCdchLgYA/k5lB1IT64IHqn84UTxJJOIRl2ZfUUUVgaCjxHktFnM8QyScrHtpVyffHoNzp8z5DFLfMMndwEBsmRyufErHux892K/hTxzlKEspmPULhT4hmIUEHwOT1pA4bdfSVJuV77QdKsWZThskg6cZ6eO+5r6bw7Jly47lvTo8rqowhOxiF8cpr3Qxrq8yHiTJ+WAflXKbhIZXScHu1PssMAhsZHd5ByGHUdNwetfIblAABHukYVSzatlG2RjBONv3eNW3CbT6Q5aQsQFGBnbfqPQbdBir6nI8GO0q9/wD0w6eKyZOfv2JPKtoAuQulVUImck6RkncjfJPX9KvqAMUV8zkm5ycme1FUqCiiioKKzjnDGuFWLWUiYnvtJId0A2jVhuoY+8RvpBAxnNY7z7zhJJP9A4dmKCM91phGkyv0IGnfSD7IA67k52rXOa+M/R7O5dffjgZ1+JBCn/OFY52R8EEly87biFfZz4u+oZ+Sg/jXRj9MXN9jNq3SPVh2OXRAZ54428hrYg+rLgfhmmvhHMN3wpkhv27+1YhUuBqJiP7L53K/HJ8iegcQtcb+xSaNo5F1o4wynxH7j4g+BrL8RJv1G3kxS2GKOQMAQQQQCCNwQdxg16rPuRuJPaXDcNnYsuNdrIftR/sH1G+B6MOmKveZ1kllhihY5GJGGSFx3qBC+NygKsdvL1rphG2qZzPZjDLKqqWZlVR1LEAD4k7VDTjtu2wniOM7h1xt13zjb41wPBCckzyksBrz3bBiDkEK6MqfBR5dSM1xtuV40n73Uzezgo+kgtnIcjAAYbgYHjTSh3YWycOOQfy0R+DqT+AOaiW3MXflhbxtJpbGtvZiIHVg4BJ3yNIGds7AgmzltwysOmpSpK7NgjGx8x4eVebKxSGNY410qowB/wAfMnqT4mhOKAiwtdMoJEEZP2frHI/pAqCflUfivEZYEDM6sTsFSCRmJ9AJNvicCroH0Ncnu1UgF1BJxgsAST0GM9aFLe6FQo8Oa/eNT3kwdhlgYU0hvEBpWB/AY8qmGz4k66TNBHvu+gmQjywh0D4g5q2m4/AkhQvlx9kKSSc40jA9p9x7I3GcnFQ7jmbKlY4pRMwYIJIyFDrnOo5xhR7RxnI2zk4rVSk+EKkQT2fRyB/pM0s+tCpDM2hdX2kUsxDDw3rOuT7tuH3s3C7wkRTMAr5xol2MUqHw1YXfwYL5GtQ4bNPcoJBLohZVwVUd4xCjUyscqFZifs5wox1pc7ROzuS8h71ZO8niX6sFFVnXOSjMvvHxXYb/ABpSd7TY/wBBy4NxFn1xy4E8RAkA6MDnRIn8xwM+hDL9mrGss5C5qa+RY2fRxG1BCM+QJ4sjWko6noA3iCFcbgitG4bxNZ1OAyOvsyRtjXG2OjDceoYZDDBGRXFOGlm0XYndp3GBhLddznW/psQg+eSfw86oeAriD4uT+CqP+NXXOnKsSLrjErTO25JLayx6bjr1O3QDyqJbcP7tEjGWOMn4knOPSvqvD5YlhjGL97PI6tTttneDo33f1Ipj5Vl3I9P0O39Y/hVHbwnDKRhjjHx3I/HpVjy/cLFJl2I1r5bDJGM+P/rU+IShPDJXvtRn0kZRyJ1sN1FFFfJnuhRRRQAodpVsf7H3rDxt1H+bKSfyNKvY9GBZynxac5/oouP1NaNzRw76RZXEI6yQuo+8VOn88Vl3Y3fZhuIvFXV8ejLpP5r+dat3haFDaaGvmnm+KwRWkBdnOFRSNRHi2/gKquF85XV6M2tmFTP8LPJhPXAUZb4ChOAw3NzftcqrNrWGMufcQwqRo8jls5G9VvZPesjXFnIcmJtQ8gdWhwPTIB+ZpaYqLaVtF6pakuwx8UtXSNLiZlkkt27w6E0Dutu8Vdy2wGsEnOVFPEOlsSKAdSjDADdeo38tycetK/HH0qjn3FkUSjzifMbfhrB+VS+Sbgi37l/fgZoT692cKfmmg/OjHLYnJHctL/ioiIXu5ZGKlgI01bKQDvkDqR+NcF4hNJ7KQmNxsxk9xD4Aad5MjB9nA33Odqs3cAEkgAbknwA3PwHjXGyv0mjV0OVOcHBHTI6HfwNdF0uDnZU29zeTw+yi27admf2izaRj6v7C6s5zk4Gwz0knhUzL7d3MCf5JYkA2+zlGOPic1ZgjONsjr8/Oqybmi1B098jNnGlMu2fH2VBOB1J8KrVL8qAhy8oalP8AbNwWP2nKPj5FcfpXKy5FhHtTfWSb4Iyqx5GPqwMYOPE5Pwq0HHoyxWIPMwxkRrnTqAZdTHCqSpBwTnFeLi7umU9zCiHwM7/idCBvllhVKc+LDYm23D441VUVQEGF23APXB679T5nrVFxi1729jXLDCgAgkEKyzl9uhB0oMHbp5VbQWMuBruHLeOhI1XPjgFGbHxOa5vw9/pyy4+r7grnycOMfirN+FKDpthROtrcIioowqqFA9FAA/SupFVvGeYIrWNmdgSqk6Buxx6eA9TsKj8F47Jcxd4sDKCx06yF9jYqSd8kg+AIFRplWpjFLtD7O3kk+nWGUukOplQ4MhH2k8BJ6dG8d+vXkznOPiOkOwt+IRAqcDAlA6jQT7S53MZ3U5II607i6b7UTj4aW/qnP5Uk868k214e+ik+i3QIIkIdAxHTXkAhs9HG49aNpKg3Q829yfdkGhvjlW+6fH4HB9PGqe+4AFTKks5IX03Y/wDEfhSjwbtMltCtvxaMqcezcr7SSL4MdOQ33kz6qDmtHsbyOWNXidZEI2ZTkEfEVkpTwvYtqM+SDBy8iqASWIIPkBg749OtSk4YglMgUe7jGPHJycdOmKl0VDyzlyylBLsFFFFZlBRRRQAViHHLY8G4x3wU/RpySMdNDkF1HhlG3A8sedbfVfxzgEF5CYrhA6HceanwZWG6sPMVpCWnZ8Mlr2KBbu2wboNCRoyZQVzoG49rr08Kzvs5v0N7d3UjrFGQd3YKMyS6gNyN8DpTMewS01Ei4uAp+z9V/W0fupp4B2d2NngxwhnH8ZL7b/IkYX+iBT9EYtJ8j1SbTrgjxzxXiPGmuRHUqWCPpwRg4cqFPXwNROAGWOaN3BBl+plz/wBptwQD/lIwTnx0r508VRcWsfrCNRQXGBrH8XcR7xP8SAF9SiDx3iFDlJsmcXUMqKfdaaNWHmNecH0JABpf4BwSVoYyX0GKR1jPUhO8kDsB0DtnAJBwFHmauDK1xakhQsysMrnGmaJwSufAZXY+KsD41O4bbMkSq2NW5bHTUzFiB6Akj5V2qWmNHORDy8gJ0M8asMShTvL1OWc5bVuQWByQcVKh4VEkneLGqvpCZXb2RjAwNtgAM+Qx02qXQaz1y9xlbBBFZwqiq2kHCge07uc/NmPXPkPIV9+nyvju4SP50x0Af0Rqc/gB61445fw2yG5lydA0rjJYlzska53dzgbbnbwFJvMnNiQaTfXM8MjDULSzI1op6d7LjJbHXdR5A4zVRV78gWVjwm6ue9ZrqRFLEAIxVSytjGB7Sxgbey2TnrkZq7teULZAQUMhJyTI7uT82Y4H/W9IPAO1Th1uSq/TlUk57w94uSclveLAnfOOuacLXtKsJF1JMzD0hnO/yjqc0sl7cfBUVEu7Dg0MClYokRWOWAHvH18/nUpIwoAGwAwB5AdKpE52tT0aQ/8A09x/5VfTzlb+Hfn4W1yf91XM9T5LLyjNUL84p9m3vH+Fu6/7TTXluapD7llcH77W6frKTS0souri1V1Kuqup6qwBHzB2pYuOza1DF7Yy2cn7VvIyjPrGcqfhgVLPHbs+7axL9+4/ckTfrQLy7bOXt4/uRyOR/Sd1H+rWiyVsT5bZEPCOKx/wd9BMPKe3wfm0TCrThNzcxq309rVT1VomdRjx1CTp4bg+PSoH0GRjmS6uH/mhljX/AMJVb8WNe7bhcUbakjRW/axlv885b86mU4/0i1ikMCXiEZDDHn4fI9D8q8PxBR5n4VWGvhrJy9i1j9znb80YvTbTKEEntWzjpIABrjbykXc+RBGPVgpO5k4QbmAqh0yoRJC/7EqboQfDfY+hpk4JxQXFtFMBjvEDEfstj2l+IbI+VXyrRElTJtFFFIQUUUUAFcb20EsbI2QGHUbEHqCp8CDgg+YFdqKAFkXrQyNM+AMhLtR0VgAIrhR+wRjV5KRn+DamGK4DagD7p0t6EAdfkQfnUXiVoT9YihmClWQ4xLGeqHO2RuVz4kjoxpUF49hKhGqW2cBUbcsUXOlDnczRDVpzvIgK++g1dMZKSoxkqHmjNcbW5SRFeNg6MAVZTkMD0INdaKAWuYkB4hw7vP4LvJQB4d/3X1RPyDgetZRwazS74/P9KGv6yVgrdCUbCgjxAUdP5uK2fmLgS3cBiYlDkNG6+9HIu6OvqD+IyKxXmVJ7TiAvGTTMjqbhVHslzt3iHximGSD4NqU4OM6x3i0uRcNNmjcR5Gsp1Ktbxr5NGoRh8Cv78is7DT8CvR7TSW0m+N8SID5dBKv5/A7aJa88WTx959JiUY6OwVh6Mp3yPSqDm7idrxK1eG3czTL9ZH3ccje0vUaguACMjJIHSufG5p1LhnRNRq48jzaX6yxrIjakcBlOeoPSuwNZ32O8YL28kBOe6bUv3H6j5MD+NaFqrnnHTKjWEtUbPWK+aaAaC1SWFfM19Jr5QB6oxXkV9pAfc18Jr5mimB9FHJ+Pou38tP8A/lS18BrzyLvYRMf4wySD7sk8jr+TCrj9LMsnYv6KKKZmFFFFABRRRQAVA4hwpJFdXXVHJ/CJv12wykHKsMA5G+QCMEbz6KadCEKS1uOGyFo2Dwu2T3m0bsT0lIGIZj/LAd2/21VvaZm4VzPFO5i3inX3oJRpkHqAdnXyZCwPnVs6AgggEEYIO4IPUEeIpev+TIWUKI0eNd1hfOlD5wOPbgb7p0+g61ssl/UQ4exf1A41y/Bdx93cRrIvrkEb+DDBHh4+Aqrj4Vewf3vP3y+EN3uQPJLmP2v88N8a7LzSY/76tp7c+LKpmi+UkQJA+8q1dp8MmmuTjwns7sLY5jtkLecmZCPhrzj5VfBUjU7BFAycAAADrnG3SqufnOyWJpTdQlFGTh1LfDQPa1emM1knO/bC9zG8FshhhbIZ2P1jr0Ix0QHx6n4VooSkS2jr2Q4N3dFfd0bfAykj8q1QGsL5S4hxJIzHYwuQ7ai6waifAZkYaQB4fOmyLk3j1x/C3Hcg+BlAI/owqf1rLNi1Su0jaGXSqo0eadUGWYKPNiB+tUt7zvYxe/dRZHgp1H/UBpQn7JYIt7/iYDn7IA1Eny7xizZ9Fqdw/s34fsY7W/u/WQ9xGfX2+6b8AahYYd2U8suyJF32uWSD2RNJ8EwD83I/Sqa47b0z7FsT96UD8lU00R8gYA7vhvDYsdO+eWY/PEYGfmanWXLvEI2yp4XGPJLV9vmHBqlHEv7Jc5sRF7XLl/4OzUjzHfP/AFVFdE574q5wlgT/AJC4/ea1OK2v/tXFt/Rt5P33FevoN4et3H8rb/jKaLh7L7/YVy9zNoeZuNH/AOWk/wCTkH6tU+LmXiv2uEufgxH65p6PDrv/ALWv/wBsv/mV9S0vF/j4JPvQMv5rN+6pbj7L+Rpy9xRklvr2PuBaS2ZlyskshUrHF9opjdnYEgDAx1zTTe8yWllogkkEelBpXB2QeyvQfza+3nE7qKMt9FE7bACGUbk7AsJFUqucZI1YGTviunCeB6UJnCSzO2uRtIxqIA0pnoiqFUei5O5NTtW/HwDbZbUUUVmUFFFFABRRRQAUUUUAFFFFABRRRQBA4jy9bXH8NbwynzeNSfxIz+dVa8qWVoA8NjGz6gFCJGWz5hpGAHTzr7RVKT9yWjtJLfvskdtbr5yO8rD/ACaBV+Ws14/9mJJN7i8uJR4pGRBH+EWHx8XNFFPW+wJFhwzl+3t89zDHGT1ZVGo/FvePzNT6KKlu+RhRRRSGFFFFABRRRQAUUUUAf//Z"/>
          <p:cNvSpPr>
            <a:spLocks noChangeAspect="1" noChangeArrowheads="1"/>
          </p:cNvSpPr>
          <p:nvPr/>
        </p:nvSpPr>
        <p:spPr bwMode="auto">
          <a:xfrm>
            <a:off x="155575" y="-2651125"/>
            <a:ext cx="4572000" cy="55340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9" name="Picture 7" descr="http://2.bp.blogspot.com/_rt_PJKq4uKs/TOdWz9t51cI/AAAAAAAABOs/TKFAnjJZVgM/s1600/32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14282" y="357166"/>
            <a:ext cx="8715436" cy="63891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5.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Распределите данные ниже слова на две группы: 1) историзмы; 2) архаизмы. Воспользуйтесь следующими определениями: 1) историзмы – это те устаревшие слова, которые вышли из употребления в связи с тем, что из жизни ушли обозначаемые ими предметы или явления; 2) архаизмы – это устаревшие названия современных предметов, явлений, вытесненные синонимами из состава активной лексики.</a:t>
            </a:r>
          </a:p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Латы, армяк, камзол, урядник, крепостной, опричник, пищаль, редут, нэп, сей, уста, очи, вежды</a:t>
            </a:r>
          </a:p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 </a:t>
            </a:r>
          </a:p>
          <a:p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6.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Укажите, к какой области знаний относятся данные ниже термины. Приведите свои примеры терминов.</a:t>
            </a:r>
          </a:p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 </a:t>
            </a:r>
          </a:p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Фонема, фонология, лексикология, морфема, литота, гипербола, адажио, аллегро, электричество, КПД, магнитное поле, вольтметр, инсулин, невроз, инсульт, дерматит, гипертония, синус, интегральное исчисление, дифференциальные уравнения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dirty="0" smtClean="0"/>
              <a:t> 7. Составьте словосочетания, выбрав из слов в скобках подходящий по смыслу вариант: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мечтательный — мечтающий (день, взгляд, человек)</a:t>
            </a:r>
            <a:br>
              <a:rPr lang="ru-RU" dirty="0" smtClean="0"/>
            </a:br>
            <a:r>
              <a:rPr lang="ru-RU" dirty="0" smtClean="0"/>
              <a:t>невежливый — невежественный (человек, поступок, ответ)</a:t>
            </a:r>
            <a:br>
              <a:rPr lang="ru-RU" dirty="0" smtClean="0"/>
            </a:br>
            <a:r>
              <a:rPr lang="ru-RU" dirty="0" smtClean="0"/>
              <a:t>короткий — краткий (рассказ, ответ, платье, визит)</a:t>
            </a:r>
            <a:br>
              <a:rPr lang="ru-RU" dirty="0" smtClean="0"/>
            </a:br>
            <a:r>
              <a:rPr lang="ru-RU" dirty="0" smtClean="0"/>
              <a:t>представить — предоставить (слово, друга)</a:t>
            </a:r>
          </a:p>
          <a:p>
            <a:r>
              <a:rPr lang="ru-RU" dirty="0" smtClean="0"/>
              <a:t>8. Устраните ошибки, связанные с неправильным употреблением слов.</a:t>
            </a:r>
          </a:p>
          <a:p>
            <a:pPr lvl="0"/>
            <a:r>
              <a:rPr lang="ru-RU" dirty="0" smtClean="0"/>
              <a:t>Один поступок Чацкого привел меня в неясность. </a:t>
            </a:r>
          </a:p>
          <a:p>
            <a:pPr lvl="0"/>
            <a:r>
              <a:rPr lang="ru-RU" dirty="0" smtClean="0"/>
              <a:t>Сейчас многие писатели пристально занимаются политикой. </a:t>
            </a:r>
          </a:p>
          <a:p>
            <a:pPr lvl="0"/>
            <a:r>
              <a:rPr lang="ru-RU" dirty="0" smtClean="0"/>
              <a:t>Но перед тем, как использовать материал и легко вибрировать им, я хочу изложить мои мысли о Базарове. </a:t>
            </a:r>
          </a:p>
          <a:p>
            <a:pPr lvl="0"/>
            <a:r>
              <a:rPr lang="ru-RU" dirty="0" smtClean="0"/>
              <a:t>Идея этого произведения заключается в призыве к русским князьям воплотиться в единое княжество и встать на защиту Русской земли. </a:t>
            </a:r>
          </a:p>
          <a:p>
            <a:pPr lvl="0"/>
            <a:r>
              <a:rPr lang="ru-RU" dirty="0" smtClean="0"/>
              <a:t>Все это и рисует представление о «Слове о полку Игореве». </a:t>
            </a:r>
          </a:p>
          <a:p>
            <a:r>
              <a:rPr lang="ru-RU" dirty="0" smtClean="0"/>
              <a:t>9.</a:t>
            </a:r>
            <a:r>
              <a:rPr lang="ru-RU" b="1" dirty="0" smtClean="0"/>
              <a:t> </a:t>
            </a:r>
            <a:r>
              <a:rPr lang="ru-RU" dirty="0" smtClean="0"/>
              <a:t>Как вы думаете, о каком слове идет речь? Приведите примеры контекстов на данные значения.  Как называется лексическое явление, проиллюстрированное данными  примерами? Как называются такие слова?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а) средство общения людей;</a:t>
            </a:r>
          </a:p>
          <a:p>
            <a:r>
              <a:rPr lang="ru-RU" dirty="0" smtClean="0"/>
              <a:t>б) орган в полости рта человека и животного;</a:t>
            </a:r>
          </a:p>
          <a:p>
            <a:r>
              <a:rPr lang="ru-RU" dirty="0" smtClean="0"/>
              <a:t>в) народ (устар.)</a:t>
            </a:r>
          </a:p>
          <a:p>
            <a:r>
              <a:rPr lang="ru-RU" dirty="0" smtClean="0"/>
              <a:t>г) пленный (взятый в плен для получения информации);</a:t>
            </a:r>
          </a:p>
          <a:p>
            <a:r>
              <a:rPr lang="ru-RU" dirty="0" err="1" smtClean="0"/>
              <a:t>д</a:t>
            </a:r>
            <a:r>
              <a:rPr lang="ru-RU" dirty="0" smtClean="0"/>
              <a:t>) подвижный, висячий стержень в колоколе, колокольчике для производства звуков.</a:t>
            </a:r>
            <a:endParaRPr lang="ru-RU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785794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Состав слова и </a:t>
            </a:r>
            <a:br>
              <a:rPr lang="ru-RU" dirty="0" smtClean="0"/>
            </a:br>
            <a:r>
              <a:rPr lang="ru-RU" dirty="0" smtClean="0"/>
              <a:t>словообразование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/>
              <a:t>1. Добавьте букву! К каждому слову прибавьте одну букву в начале, в середине или в конце, чтобы образовались новые слова (например, шпага — шпагат, база — базар)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заря</a:t>
            </a:r>
          </a:p>
          <a:p>
            <a:r>
              <a:rPr lang="ru-RU" dirty="0" smtClean="0"/>
              <a:t>стол</a:t>
            </a:r>
          </a:p>
          <a:p>
            <a:r>
              <a:rPr lang="ru-RU" dirty="0" smtClean="0"/>
              <a:t>блок</a:t>
            </a:r>
          </a:p>
          <a:p>
            <a:r>
              <a:rPr lang="ru-RU" dirty="0" smtClean="0"/>
              <a:t>рыба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кума</a:t>
            </a:r>
          </a:p>
          <a:p>
            <a:r>
              <a:rPr lang="ru-RU" dirty="0" smtClean="0"/>
              <a:t>пол</a:t>
            </a:r>
          </a:p>
          <a:p>
            <a:r>
              <a:rPr lang="ru-RU" dirty="0" smtClean="0"/>
              <a:t>свет</a:t>
            </a:r>
          </a:p>
          <a:p>
            <a:r>
              <a:rPr lang="ru-RU" dirty="0" smtClean="0"/>
              <a:t>плата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сачок</a:t>
            </a:r>
          </a:p>
          <a:p>
            <a:r>
              <a:rPr lang="ru-RU" dirty="0" smtClean="0"/>
              <a:t>сон</a:t>
            </a:r>
          </a:p>
          <a:p>
            <a:r>
              <a:rPr lang="ru-RU" dirty="0" smtClean="0"/>
              <a:t>банк</a:t>
            </a:r>
          </a:p>
          <a:p>
            <a:r>
              <a:rPr lang="ru-RU" dirty="0" smtClean="0"/>
              <a:t>угол</a:t>
            </a:r>
            <a:endParaRPr lang="ru-RU" dirty="0"/>
          </a:p>
        </p:txBody>
      </p:sp>
      <p:sp>
        <p:nvSpPr>
          <p:cNvPr id="14338" name="AutoShape 2" descr="data:image/jpeg;base64,/9j/4AAQSkZJRgABAQAAAQABAAD/2wCEAAkGBxITEhQUExQWFRUXFxQYFxgVFxQXHBgaFxQWGBgVFRgcHSggGRwlHBUVITEhJSkrLi8uGB8zODMsNygtLisBCgoKDg0OGxAQGywkHyQsLCwsLCwsLCwsLCwsLCwsLCwsLCwsLCwsLCwsLCwsLCwsLCwsLCwsLCwsLCwsLCwsLP/AABEIANYAxgMBEQACEQEDEQH/xAAcAAABBQEBAQAAAAAAAAAAAAAAAQQFBgcDAgj/xABAEAACAQIDBAgDBgUDBAMBAAABAgMAEQQFIQYSMUEHEyJRYXGBkTKhsRQjQlLB0WJygpLhFTNTY6Ky8ENz8Rb/xAAbAQABBQEBAAAAAAAAAAAAAAAAAQIDBAUGB//EAC8RAAICAgEDAwMDBAMBAQAAAAABAgMEESEFEjETQVEiMmEUcYEGQpGhFSNSsTP/2gAMAwEAAhEDEQA/ANxoAKACgAoAKACgAoAKACgBDQBUtq+kTL8DcSzB5AP9qKzv5HWy8OZFJ5AyHaDpgzDGEx4OP7OhuOz25Ld5ewC+g9alrpnY9RQyyyMFuRVosLmkZMiTyh21YrM4Yn+I319avPpWRrfaVF1GjetkthekXPcN8UjuB/yxhx/cB+tVJ4tsPui0WIX1z+1on8v6fMSthNhYpPFHaM/MMKgaJi15Z06Ze+ksc0J7yBIPdTf5UIOC2ZZ0hZXPbcxcQJ5O24f+61AFkw+IRxvIyup5qQw9xQB1oAKACgAoAKACgAoAKACgAoAKACgAoAKAPDyAAkkADUkmwAHMnlQBnm1nTBgMJdYj9qlH4Yz2Af4pOHtegDKM82/zbM7ohMMR0KwkqLdzycWqxTi2XP6UQ25FdX3Mj8t2RRdZW3j+VdB6nia3Mfo0Y82sx8jqzfFaLFh4FQWRQo7hpWzCiutaijIsuna9yZzxE4HHeXxAv9L0223XnZJVT3eNMZDH3/254m8HFvmD+lU5X7+2S/kuLHS+6DX7DfFSS2u+FjlHejA/UVXssm+ZVqX7E1dda4hY1+5C4ifBE2eCSI+GlvS/6VQnLHf3QcS7GOSl9MlIavgsG3wYhl8HS/zFqrypxZfbPX7kysyI/dD/AALhsFJG29h8SgbkUkaNvfQ1HLFXtNMfHI/9RaLBl+3Gd4e27PJIo5PuzD1OrfOoZY9kfYljbCXhlgy/p1xyaTYeGTvtvxn9QPaonFofstOV9PWDawnw80RPEqVlUevZPypBS25b0n5TNbdxSKTykDRn/uFAFpweMjlXfidJF4byMGHlcUAOKACgAoAKACgAoAKACgBCaBDPukvYoY8a42aG3CLR4jbmYxY3043Nu6nxrlLwVr8yqj7mYnnHRpj4LlFE6jnGdf7TY0+VE4lenquPZ5eiHXPMXAdxrgrpuSJYjwtYEVZq6jfUtJk0sOi3nQ+g2ycfHGp8iR+9Xodbn/fFFOfRq/7W0PRtRh30dXTxHLyKm9WP+Xos4lFkK6ZfW9xaOTYs8cPiwf4Jbf8Akf1qGV7802fwyWNKb1bX/KI/G5vJwngjfxtx8mGlVLcyXiyKbLVeLFc1yaI84qG90EkJ/gbeH6Ee9VnfDzHaf+ix2S99NA2bzDTrS4/jF/8AyprybPeWxfQr8pDeTFhuKJ6Ar9KZK3flD1HXuNmNRDwBoT14A6HEOdCxI7ib/Wlc2w0jzGhYgAEsSAABcknQAAcTTQNd2C6F5ZSs2YXij4iEfG385/APDj5UAbxluXxQRrFCixxqLKqgACgBzQAtABQAUAcMZNuIXPBdT5DifQXPpQB1vQHkWgDjiMSqC7G1OjByfBXvya6Y7myDxmbs2i9kfP8AxV2vGS8nMZnWrLPprWkRxq0opeDDlKUuZBalG6+RpmGXQzLuyxpIOFmUH27qZOEZLlE1WTZU9wk0Yz0q5BhcJJCMOm4ZFdmFyRoQFsDw/F7VRvrUWkvc7DpGVbkVt2exWsds9NGAwG+pAN15X7xU1vT7oR3rguV5tU3rfJEEEVSaaemi1tPwF6TfsKJRoBaQEJSgLSaFCgQsuxuxGLzF7QpaMGzysCEX1/EfAfKlE2k9GqZ7sDFk2DTHYVmbFYWSOR3a33iuwjdN3gq2c+PjSCmwYDEiWNJBwdVYf1AH9aAHFABQAUAFABQB4kUMCCLgggjvB5UARezeJLQBWN3iZoWJ4kxnd3j5gBv6qAZ2zHMQmg1b6edT1UuX7GV1DqUcdOMXtlfmlZjdjc1oQgoo4/IyZ3S7pM8U8r8+AoDwBoD22ZhtTtJjIsdMMPJpH1Y6pgCrdm58QePOsnIy5VW6Z3XSeiVZeF3a+oo22u0v26eKUoYykaoy3uN4O7MV8O0ONOlb6kk2T4uF+lhKHy2XOBwVUqdCBY+Fq7emSnBNHLWxcJtPyR2bywr/AL0d1P4t0MPI21FUst0Qf/ZDj5LuJG6xf9c9P4IOUZY3Mr5bw+VZk10+X4NGLzoceSPxGFwP4ZpP7Qf0FU7KsNfbJlqueU/uiiJxCxj4GY/zKB9Caoy7U/pLce5+TtlMaNKof4e1p32UkD3Ap+Ok5/V4G2uSj9JoXQph0kbFK6K/Zj0YBuZ76kxorbTMTrtk4Rg4Nr9i+YrYTLnYOcOoIN+ySoP8wBsas+jWzGj1TKjHt2yy5c3UALEAqjQKBYW8qWVUZIho6hdVZ3b38kX0vZwpyfEAaM5hS3nKhNvRTVC2pwZ1+DnQyY8eS8ZFDuYaBPyxRj2QVEXx+DQAUAFABQAhoAQ0CMpEmYnDZjiYRa2IjjnTwdLxS+pURH0qaqvb5MzqWZ6NTlDl+P2OxN9TWkklwjiZzlNuUvIlOGCi2vypr2SQcUnsSlQx8gaA99GObYYhf9Sm6kiQFY98g2COtwVJ56Ae9YPU4wlLbZ6h/S0rYUduiqbQ5cb9ao/mA5Hvqvi3r7GavUsOX/6pfuLs9tCYfu5LlL6EcV/cV0eB1F0/RPlHK52Arvqj5Llh8VFMvZZXB4jQ+hFdHC6m+Ok0YE6LqZb09kJmeySOS0Tbh/KRcenMVm5HSIz+qt6NHH6rKPFi2QE+zOJU/BveKkVkT6bkR8o0oZ9EvcYz5ZKnxru+ZA+V6qyonHyizG2EvDGwNuFRcok8k1sxipozJ1czQqwHWMpAJAvYXPDnUdl061uHkmpwK8p/9vhD/GYsiNpUxE7MtrMZZDrfvvrVeu+7vSkXLun4SpcoI3zAMTFGTxKJf+0V0UHuCZ5Rk69aSXyUjpglK4aD8vXoW8gCReq+UuEa/QdqyX7cGvZJmCyRryO6unhbiKq2VOHPsb2HnRv3H+5exJiojQFoAKACgBDQAxzPG9Wv8R4fvU1NfczN6jnRx4aXlmYbeTGFsLjP+GbdkP8A05rK/wAwp9KtWrsSaOewJyyFZVL+5f7Rab1ZXgx7Fp6FpRoptYd/OmpsllGHbx5BFubcPOiT0JCvuet+SE2yzI4bBTyqbMqEL/M3ZU+5v6VHdLUNlvp9Hq5EYf5Mey5o441DOu8e012FyTrc1y2RGyyez2XDlTRVFbQ9R1YaEEeBBqs4ygX1OFnCeyHzDIFY70Z3T3Hh/irlOY1xIy8rpKk+6t8/BESZZOh0U6c11+mtX68mPmLMe3Aui+Yh9uxS6b8g896rMc21eJlOWFHfMP8AR5bF4l9N+Q+rUksux+ZCxxIr7Yf6EiyuZvwN5nT61WnkQ95FuvCul4iSOH2dPGRrAcl1PvVaWZHeol+rpUvM3/g5y5XI34RFGO88vzHvNSevFPjyQyw7Jc61FHfK4jisTh8NEOxvgeg1d29Aamoqfdt+WUOpZkYVPXCSPotEAAA4AWrcXg8wk25bZGbS5ImLw0kD6bwurflYaq3jryqO2HfHRZwsqWPapormzO0/2BFw2PbqpYdEchissY+Eq3M2Nj5VApJR7LDZnROd36nF5T8r8mtZJm0WJhWWJldW5qbiqk46Z0GPd6kOVp+6JC9MLOxaACgDnPKFUk8BSxjt6IrrVVByl4KpiZy7Fj/+Vq1QUI6OCy8l5FjnL+CF2py/7RhJ4ubRtb+YC4+YotjuLQvT7vSvjL8jHo+zb7TgYXJuyjq380019LH1pmPLugifquP6OQ9e/JY6nMze+AtSDknH6tCu1zfQeFCWh05d0tta/BTtvcDLjeoy+C3WTNvuTwjijOsjf1EW77GqmVLjtOg6BQ3OVr+BvJsHs7grRY3FF5iATvSFbX/gj+EfzXqidTsr+23RsuFg+3ZbOZsOBvMLqxVSfjVl0dRzuLjxpsoxktMlrtlW9xZBZdiusjDc+B8xxrGyK+yejq8O5XVpvyOqhLX4EdwBckAeJtTkpPhbI5OEeZMbf6lFw6xfepPQt14ZCszH8bQ4jcEXBBHhUTi15J4TjL7WeqTgfv8AyQe0+JsqoPxan0q/hV7+tmL1e5xSrL30M5AFibFuO1IWSO/JFNmI82BH9Nb+NX/ezzjruXLuVMfHuaZV05kKAKT0k7HyY5YmhZQ8e8LNcAhrc+R0qrkU9/KNzpPUY4zcbPDKvsBt22UO+ExMTFFkbeKG5Um1+ydCOeh96pN6Xazpo1qyavrflG/ZDnuHxkQmw8gkQ6XHEHmrDiD4Uwt/klKAENI+BCDz3E3IQeZ/Sr2NX7nM9czOVVEiBV05lfkKQWL0ZzsI/wBlzLG4I6KzdbGPnp/SwH9NU6X2zcTo+ow/UYldy9vJo1XTm/kXeNrcv1pvbzsk9STh2exGZ/nEeEgeaQ6KNBzZuSr4k0lk1BbJ8TFnkWKte/kr/Qhmj4ufMcTJYzFYgg5KnbIUeF7VlTm5PbO8oojRWoQMZjzaeLFnEOA06yOXEqhxvm4YOh00udOVNJjYugqaSbCZiswH2dmbS1kBkjYyqo4AW3bjlpQBUujTZlsTCXJ3Iw7C9tWNhoK5zrGbGiaXlm70+/06NLzskdtMj+wx9aCXj4a2BDHgDbjeoOnZKy5dvhl2ef2VuT8nnYbo4OPi+24+Uw4YXZVuFLIupcs2iJodeJAvpxrp661BaRzl+RK2W5kvubIs3UaDl1l5wPPrSbe+lPICv7e9H0mVgYrCyGbCki97EpfhvEaMp5N41HZXGa0yfHyJVS2iNw0wdQw4EX/xWLZDsno66i2NsFNe5Xtq0O+h5btvY/5rQwXuDMLq6femzftnMKIsLBGvBY0H/aK6StagjyXNm5ZE3+SSqRlT2PVha9+fD9aa3yTdkezezxTmQrbRnu1fRv8Aa8Z16yiNH3esG6SQQALpyNwBx51Usx+6WzosPrUaaOyS5Xg1HYfBRYbDrhohZY7272ublmPM3qC+rs5NPpnUHkJqXkstVzYOc0m6pJ4Cliu56I7pqEHJ+CpSSFiWPPWtaEe1aPPL7ZWWOb9zzTyEKT3FXJjG2GeqmbpiYh2YGjjkbkxF98f2kj0rNstireDtcPCnLp7Uvc2OGVWUMpDKRcEG4IPMVoxe1s462qVcnFo6UpGuWYp0o5wcVjVwyH7uIhTbm5+Jj5DT3rLy7fP4O5/p/A7YJ65kc9nc+kynGDERrvwuAsqDmunDuYcRVHGvU1pnTZ+G6pdyXBpGNj2YzJvtMssKSMAX3pjh2Pg6ki58Rr41ZMwhNuukDBQYQ5dlIBDgozxg7qq2jBDxd24XoAedEUg/0xba7sktwPO9vYiuI/qCO8xL5SNTE4rZXOk/OvtEeAj3WjWY9Y6PowG8EAPu3tWr0TDVM7HtPXG0QZVndFF76c9+HKEjh0i34ke35AOyNORIWuiKRgOXZzJDHPEgjKzLuvvIrEAfkY6qfEUAb10ZRtidnpI8RrGVxMaE/wDGBoQf4W3gO7dHdRoGY3stITGw7m09RWZnJdyZ0XR5NwaHed4TrIjbiNR6cflUWLZ2z18lrqFHq0t+6NW6O82GJwELX7SDq3/mTS58xY+tdXRLugeNdWx/SyGvnkswOh0/xUrWzPjPUWmhBS8Ddb3r2FCk8KRvQ6FcpeBKcMbZ2wU246t46+RqK2PdDRc6fe6chTLYprKfB38XtbIzPZrIF/MfkKsY0dvZi9cvcKOxeWQFaRx2woEOOMlKxuwFyqMwHeQpNvlTZeGS0rdkV+TAcnUTQPv6lnYsee8dd7z1rl8myULVI9m6dVCzG9PR3wOYZjguzh5WMd9F0YD+k8PSrNOcmtb0ZOf/AE+pS+qPcSuE6U8fGR10UbjndWjPoQbfKr0ct6+TAt/p+n4aKrkspkxTyN8Tb7HzY3P1NZ+ZL6Gzp+lVqNqXwi75FArzKGAIsSQdQdOdZEW1ydHkrcNMe47YLBSG4V4z/wBNrD2IIHpVmObYjDeHCXI6ybZDC4Y7yKWfkzm5HlYADztSTy5Sa+B0cWEYnHo2x6YOLHwymww8jSnvKlQunidxbedZ/WcSWTZVKHvwV6ZKvujIp20SYvMetx7LuxoAI11vuKSez32uST51s4ldeLBVRfPv+5XnGdm56Ni6PtrsJmuC+yYrc67c6uSNyB1oAsJI+/S3DUEetX38lZfA0ToJwHW75mxBjvfq7p3/AAl929uXf40AeOlfbLDYLBtl2EK9YydVux8IYyLMDbgxFwBx1vQBmWEyw4bCxu+jSBnYHkOzuj219ay8mXqWdqOi6cvSpbY5ql4ZrP6o6HPRhmv2fHyYUnsTXK+DqN4e4uPaulwbeEea/wBTYXmUf7f/AIbFWscK0KrEA24HjTdLZLGcoQ48M83pWiHu0LSihSaBPRZcpn3oxfiND6Vl3x7ZHd9Lu9XHT90ReeyXkA7h9atYsdQ2YPXbe65R+ER1WzB2FJtCpCWo4a0OjuHJg+ZZecvxkkD6Rud6M/wknd/Y+Vc/nY79j1L+n+pxnBPfnh/uPqxtaemdinHW0eXQHQgEeNKpuPhjZwjYtNFXlX7PiAbdnl5Hj7Vqp+tVr3ObnH9LlJpcFvyvGhXSRTcX5dx0PyrKlDt4kdD3Rth9LL9FIGAINwRcGm7M6UdPTPdHgbtFP2n2XafFRSISI5N1cQAfwqbg253At52q7RelW9+V4Kd2P3WJ+xbY4lVQoACgWA5W7qpubb2W1BJa9iq5vsHBI/WRM0D3v2Phvx3gOKnyNXK81xWpclSzDjJ7RxfZnMSNz/UptzuLy+3xVL+vXwRPB/J3yXYPDwsHkZpnBuN6wUHv3eZ8zUNuZJrS4JqsOMeXyQ+3eZht6x00RfHXUimY0XKe2XshqqnXu9HOPgPIfSoJ/czSqf0JldkxZTHxup1SSL3BW9bWLuMYnI9W1OU1+D6PU1vLk8sktNi7xtblxpO1b2L6ku3s9hKcN2woECgCXyCT4l8jVLKjymdR0G7tjKLGGYPeRvOp6V9Bj9Sl35MjzhcOXPhzNOsn2keHiyuf4JWPCoOVVHNs34YtMPC5FlwqtyoU2hbcWqzyj5i6QMd9pzOUX7Kv1K+AQ7p+e9VW6fmRt9NxI1RjVH39zjFhsVFohV17j/nhWdKdE3z5Olrqy6F9D7kSGHeZviVU9ST6a1WlGqPMXsv1yyJfetHXGYRZF3WHkeY8qZVa63tEuRj13x1JEOuXYiE/csGXuP7cKu+tVZ96MlYmTjv/AKntEnle1+Jw7dW8aa8AzFQCeYOtJ+mqku6L4IrMm7u7Zx0y9ZLjZJbM8sf/ANcakf3FiSfS1U7O1cIsxhYlt6Jeov2F8vkKTYPyLS6DhnHE4tIxd2C+Z+g50csWMdvgqW0O1KhSqndW2v5m8AOQqWuiU3wTSdVC7pMo+G38VNvNoi209dB51oT7aK9LyZtXdmX7fhE3mOMESFjx/CO81Roqc5Gxl5EaavyVnIsO0+LgQatJNGPdxetqC1rRyF0nJSk/c+oMThih8ORrVrmmef5mM6pbOVSlNvYUBoKBAoAc4GXdYnw/aobYdyRo4F3pSb/A/kwCEk63PjVeNjRr3YNU5bl5OuHgCCwpspOTJqceFMe2J2pCYKRgfKW22WyQ5liY/wARmd15XDtvqR71Xlr3NjHbaj2+R3hc2FrSgow43BtWVZjbe4s6mnPWlG1aY9hxSt8Nz42Nvc1XlTKPktwvjPiJ5xspAAHxOQo9eJ9Bc0+mH1bfhDcm3SSj5Z1UgNu/w/ramSW49xJ3JPs/BwzDL0lFm0I4Ecv3FPpvlWRZWFC9c8Mi0yvExn7uTTlqRVv9RTL7kZTwcqt6hLaJKLNcxhXe63fA4rxNvCmaoselwPdWRXHvlyl5JXL9rJZVur68wQtx8qr3Uut8rgt406b47Xk6T5rM4IMjWPd2fpUKentFt48GtaITE5cWNxNKD4tvfXX51ajlJeYlSfT/APzNoaf/AM8pN3kZvYfOpP1jfEYlb/ioN7sm2esRmkMK7kYDHuHD1NEaLLXuY+edTjLsqW2V3GYp5Gu5/YDwq/CEYLSMO+6dsu6ZsHQrsKQyZhPa1iYFuDx0Mjd2nAeNTxiZuRalwbHPFvKRU0X2szLq1bHTQ1iy0fi1NSO1lGnpla+4SfLhbs0sbn7jb+mQa3AjWFtDVpPa2Yc4OL0xKOBvLClE4LHWadoFKAUAFAexQek3o+GYBZomCYlBYE/DIo1CueII1sfHyqOcNlqi/sMQwOefhm4jTeGvDv8A3rMuxOdxOqxepRaUbl/JLJj4iNJF9wPlxqm8exPwascul+JIbiTfxC24IhPq3+Kl7eyl79yv3qzJX4GkmOtjLX0sE9Tr9alVW8fZVnk6zfx4Jys43Ja2FAewUb9w0vDRXs1y14262G/eQOXl3itKi+Nke2ZgZeJOqfqVHCLaKQaMFb3FSSwoSe0Q1dWtitPR6faRz8KKPO5pqwoLyxz6ta/CBIsTiPiJVfHQe3OnOVVIka8nKf1cIlcBlEcfLebvP6CqduVOXjg1Mfp1da55/c74vARyCxUeBGhFMryJxZLfh12R1o5bG7Uz5VigCSYGYdYhvYqf/kUcmA19LGtiq3uW0cnl4nZJxkj6Yw0yuquhurAFSOYIuDVrZiuLjwdLUDdC2oAay4NWa59qkVjS0U7MOudne0emwaH8NIpsdLCpa1ojcXhSh01FWI278mPk4Lg/pJo1UOjlwFKIFABQAlqQD5Rz/L3wOYSxutgsjEX/ABRsSVYd/ZI9aq2x2mkbuJaoyjJ+CbiijNmUKb8wBWLOViemzro10yipxSI7LZd7ETnusPY2q1cn6UDPxZqWVYV3GOWlY8y5t72q/Bagl7GJdLutbXyWbLsyuAknYcaa6X8RWbfjc7idBiZv0qFnkk6ptNcM09p8oKQXycMdIVjdhxCt9KloSc0ivlWOFUmvgrGz8QabtC+hOtauTLtr4Ob6fCNl2pljwxjJYBVDKbHQehrPn6iS54N6j0XJpRSaHdVvJd18BSBptHHFyFULDlr6Dj8r1LVFSloivs9OHcvYh9pArRI47+PgRV3D3GbizH6mlZVG1GudHe3GFgyiE4qdUaMyRhb3dgjdndQamysov4VqRkkjlLaZSnwdMp6WUxGOgw6QMkMrFOtkNiWsd3dUaWLbo1POhWJvSHTxJQj3M0sVIUmLSihQIIRSIRrZ7lHaNJHwTWx1M804iCgAoAKAKztpsThsxQCUFZF+CVLby+Bvoy+H0pko7Jq7XAzNuhzHRtaHFRlPEMPlqKhnRGXk0K+pSguG0ULIlK4iZWN2G8D4lWINU8yOoLXsbPSp91rb90QuNS0jjuY/WrMHuCZn3rssZP5Tj0lUJKAWGgvbX/NUr6Zwl3QNjDyarY9lvkmYogosNB3VQlJye2bUIemtLwe6aOPE0YZSp4EEe9OhLtkmR2w74OJU8qbqsQAe8qfXT9q17l31M5jEaqyUmTOZYGTf62E9q2o7/wD3uqnRbHt7JmtlY1in6tT5OSZvNwaBr+F/panSxa3ypEcc/IXEq+R9BJM/FRGPdvTuqGaqh45LdU77X9S7UGcShIX8Ruj10oxo91iYufNV0MhcbdcJEDxJ+VyRV6vm56Ma/ccSEZDrI8AvVByBvEmxYXsOVhwqHIul39qLWFiw9LvkvPyGNnAIYYntoQy2A0ZdQRYaVLVuL4iQ5irlHtc96N66NNs1zHD9qwxEYAlUc+6RfBvkbitGEto5a6vslwi408rhQB6jW5preiSuPc2e8SNabBk+StS2cqkKiCgDxIxANhc2Nhwue6kF0NMqzaLEJvRsDYlWW43kYGzI45MDcWo2h0oNMe3o38DQoBeT5cznDnD5riIzp99J7Od5fqKpZMO6LR0fS7u22L9hltHgDfrFGh+Lw8arYly12Mv9UxWpOyP8jDB4ESjsNZxxVufipqzZPs+5FGnH9VfQ+SXws2LTR498d9xf351TshRPw9GpTZmU8SjtErh5y3FGXzt+9U51qPhmnXdKXmOjqxsL92tMitvRLN6i2UOeXedm7yTW/FaWjjLZ91jkix5XnakBZDZhzPA+fdWffitvcTcw+ox7e2zj8kp9qS199bfzCqfpT8aZpfqKtbTFilDai9u/hfypJQ7R9dneuPAwzmAu0K/hL61ZxmoqT/BQz6nOUI+2xhtOe1Gg7uA8TYW9qsYaenIodWaUlD2RM4TA4qRVWLAYmRQAAeqfd97Wo/Szcu7Yi6tTCKhraRIDZPMCNctkt5x/QmnfpbF4kR/8pjPzAYQYHMcuxCYmHB4mIr8QaNmRlPFSVuLEVZrjOP3GfkTou+zg3vZLaWHHQCSPRhpJG2jRt+Vh9DzFWUzIsrcXonKcRDjCrxNRTfJdxoLWz1iF0psWS3x3HY1qYzQpQENI/ApimNyuI5nmCAvG4kSRXido2s6C9yNCN7XUczWH1TKsxXGUPDK/Us2zGjCcfD4JBNpswwFnkkOMwoPbDgCVB+ZWHxW7j8qfhdVhdJRlwxMTqFWW+2S7Zf6NSy3GxzxJLE28jqGUjmDWyW5JxbTMW6ednGSaPHRg7jBUkt+F1+BvIjTzXxqKxbLuJZpJe6KxluLWaO/E8GHj/msO6uVU+DtcTIjkVaf8kZjcjYHfhNuduHsas15aku2ZRyOmThLvpZ5wueuDuyISRxtx9RSzw013QY2rqc4PtsW2SkGZK3BXv/KfrVWWPJeWjRrzYzfEWPOI1HHlUHhlqS748lHx+FMblT6eI5Gt2qanFM4/IqddjiybyoQTIFdRvjTuJ7iO+qV7thLcfBq4ax7oqM1ySUOWQqbhBf1P1qrLJm1rZp14NEH3JcjyoG9lpJHOZQRr3gg+IOlqfDa8DbFFrkhc+Zo5opgL7pU+qtvAVoYMl26MDq9Uu5P20fTGzueQ4yBJ4WDKwFwOKm2qsORBrVTRyU4OD5JOlI/IUou2jgmCjDmQIocixYAAkcbEjjSA2xxQIuWPIVsBUEntmrVHtieyKQe1tDF1sanT4MuyPbISnEYUB+5kPSlhJcHjY8wjUtDIojnt+EjgT3XHPvXxFUM3GV0HEktx45NLrfn2K7mO0eH6uQLIGimjcAc45N09ll4hW5eINYtODPui2tOL/wAoy8fptqnGUlqUX/lGndEOHdMpwwc6kOw/lZ2Kj2IrpoeDXyH9ZZs1y6LERPDKu9G6lWHgeY7iO/wpWtkUZae0fPG12xWLyuQyRhpcOeEgF7D8soHwkd/Cq9tCmtM2cPOlW+6D5IuDaGMjtAqfes2eFLf0nQVdWg19aOGKkjkcSQyBZO46A+/Opa1KEe2a4K98qrJ+pVLT+CSwsuII7aKvjf52FVrI0rwy/RPInrcUvyPVHfVV69jRSGmY5esw10I4H/3lVijIdfHsU8vDjkLcuGVyfJp0N1BPcVP6ca0Y5Nc1pswZ4F9T2kdEzHFJod7+pb0jppkOWXlV+f8AZ0gz2RmAZlQHid29vnTXiwiuOSSvqVspdsnon8PEujbxc8iSPkBoKoWSa41o2aa467u7Z0xECupVhcH/ANvTK5uD2iW6qNsdSGmR4HFpOEy6aXrm/DHwHjIfhUDvNa1Fs5rwcvn41FX938G9bM5Lio41ONxT4iXiQLJGvgAoBfzb2FXls5+yUX9qLEKcRC0CnuBbmmSZLRDukPRUJphQBwxMel6fFla+va2hrUpn+5H5hnmFg/3Z40PIMwufJeJobHqLkV7H9IOUkMkspZCLMGgnKkHkbx601yQ9UzjyikTZPsrKWKYnqywNrPKoUnmA68jy4U36Sz3XL2JTo327w8a/YMTPFeE7kMwIEcqD4e0dFblr9aWLGW0t8xRfsZtRgYheTFQKPGVLnyF7mndyK6qm34GcG2uWSq27i4CACWDMBoBc9lrEi3hSdyHelNPejEdrcZg8wnKZdgd1ri8wLJcXNyYx2VHidagssjFbZo0U2N68i4vo2YRAxy70gHaUiyk9ynl61SWdHu0/BoywpJbT5Kzh8fNh3McqtobFWGo8qksohatxH42dZQ+2fgsGFxkcgurA+HP1FZtlM6/KOgpyKrF9LO96j7WT90fdnDEY6NPiYDw4n2qWFE5eEV7cuqC1KRX8yz1nusfZHfzP7VoU4qhyzCy+pOxdsVpGg7A9E4ngabHdZGHH3SKbMBx6xhY8eS2q8ofJhW36ekLF0Wxux+xZpGyg2INiykcQwVtCPEUyVUZeSWGbbWuNkzlvRKg1xeOZ1H4YysYPgWNz7URx61zoJ9SvmtbZbdlcdlkchweAUMVF5GhUsq2/5ZjozcuJN/Wpk17FKxTa3IttOK+l7C0oBSMVLb0O4I7CoZM0qYdqOtNJgoADQI1sZTx2PhU0ZbM++rte0NkwsY1CKD37q/tTtELk/kis7wOJlG7A8EK8C7x9a39Kmyg+d/KkcR8JxXLKjH0PYR3aTEzTzuxuTdIwfRV+lN7CX9S/ZEJtR0KKbtgZSp/4pjcHwD8R60jh8D4ZSfEjIs6yafCSmLERmOQa2JB07wQSCKjfBbTT5QwoFNZ2czSCBOrAVVTDJMzAauTe/noB71m31Tk/5NSmyEVp/A+zbaYQYRJ2XtSAbiX5kX1PcBUUMdyscfYksv7a0zLcfmM+NnTfILsVRQAABc2AHqa1IxVcf2MtylZLXyTeZbBYqM3hIlA47rBWBte1ifEc768KhjlQfEieWPOPMSGkyTHDQwz/ANrGpO+p/BH22/kZNgJBIsbjq3YqPvCEA3jYFi2ijxNSJp+CGW/c2LYHYnLcMVnxWLw08wsUUSxmND36ntkHv0qWKRTtsm+Ioss/Sbh4J+pxO6FPwTwOs0ZF7doL2kPeCNPKxp3cQ/pnLlHrabYzLczAmSRElIBE0LJ2hy3xezefHxpGkx0bLIcNFYw/QmzOOuxrPEOSqb2vyLMQPak7GPeSvZGjbN5fg8IWweGTcMapI3Ek9YXAZmPE9g+WnhT0tFecpS5ZPU4iCgV+Drh47m9RykWcerb2x2KiL4UAFABQB5dLilT0MnHuWhk6WqaL2ZtkOxnk0ozz4MQzrPcTmc8zJiHw+BhYqpjO6ZCOL3Gpvx8iKzM3O9FqMVtsMnLhi6gluT9iKzPNs1wuFdo8XKICwAEu6ZbHS4a10B7r3pMfNVkvT3z+B2LmU3W+nx3fjwalsns3l02Ehn+yRsZY1dmlXrXJIF953uTWkkmSWWTUmtjfa3ozweJgdcPDFh5tCjom6Lg8GC6WPDhSOKHV3yT+oz89DmZFCWnh3lXcVQz6rx3S26PoaZ6ZZ/VRIbaTA4+WPD4N8FMJ4za4W6tpuizDs92t7VBChwm5fJbsyozgl8BnWx8mUz4GWZt5WZWkIHZR1cbyX59kg352NPuhuDRHj3J2ImcDmhL5lEjfenfkiIPH7kAFe+26tUbKkuxtce5pV28yW+X4JHE5y8uAabCnek3Bw1KkW3tPzDW361D6PbclLwS+r3VNx8mSiGednYLJK3FyAzHuu1q1Ul7GQ5c7kNZIypswIPcRY/OlAQGgBSpU8wR5g0BraLxsJ0k4rBOqSs02HJG8rEsyg/ijY6jy4GnRk0Q2UqSNI2X2mimz3EiNwyTYaAxNfQ9WitYePbbTwNOT2yvZDVRp1SFTweoo7mmuWkS1VOT2PVW1QmnGKS0haBQoAKACgAoA8SIDSp6GTgpopfSTnwwWDkO8BLIDHCL2u7i1x5A39KfKekUo06lt+DNckxuDw2HjiOIhuou3bU3Y6k6XvrXI5dGTfa5KDOazsbLyb3OMH+BjmZmzZ0w2CRmi3gZJipCC3O5tw424mtTpfT5Utzn5NXpeA8Tdtv3fBuWT5cmHgigT4Y0VBfuAtet1cFmUu5tj2nDQoDgKQExlmuWQ4mMxTxrJGeKsLjwI7j4ihrY5ScXuJnu0PRBhyofL2bDTIbrd3dW8CWJK+Y08KjlWmtFuvLcX9RE7PdEOLRjJJjBC5NyIFJHqTYH2prqT8kn63t+0u2xWwcWXySyrK8skosxYKoAvc2AHfT4wSK9l8p8ExnrYOGJpsUsSompZ0U+QGlyTwAFOeiKPe+EZ1mXSfhIkZsPgGKneEcjIiKzW00te1Q+tBvSJ4w3LmXI92N6OEkP23Md3ETy/eBNDGu8NLgaMbcuA+dSKHuxbbmvpiRHSH0R/FPl668Ww4I9TFf8A8fbupJQHVZHsym7CbMZmmOgljw0q9XKpZnXcULez3LW/CToNaakTWTi4s+m4471I5aKNdLnpjtEtUTezRhFRWj3SDgoAKAEoAWgAoASgBriMuhc7zxoxta7KCbeF6BGtoYz5JB/wxkfyL+1SxaKVsJrwz3DCqCyqFHcoAHyp6RVct+TrSifsFABQAUAFABQAUAIaRh7GX9J0RxOOwuFY/cpG2IkX8xLlEB/tPuazepZLpq3Hz7DcrIePjucfL4RXtq54IUZ5CpZY2SGPTQsCCwH68gPGsPB9eyWta29tmR0z17ZdkU9b3Jmo9Hof/TcH1l97qY7348NL+lq62Hg37uZNosNK2RLnwdooCeNMcizVQ/Mhyq2qJsvKKXCPVAoUAFABQAUAFABQAUAFACWoA5SQA+FOU9EE6IyG7xEVIpFOdMoninEWmFAgUoBQAUAFACGgX2Mt242axmNzYDDuYYxhYhLLyAMsxCr3se4VXtpjY/qRP21Sgu9b5JLKOiTAxuskxkxLgg/esd24NxdRxHgSRT41xj4D1n4gtI0OLDm2mgpW0vAkaZy5Y6jhApjlsuV0xidKaTC0AFABQAUAFACUALQAUAFABQAUAJQAUAeGiBpVNkUqos5HD9xp6mQSxl7HJoiKcpEEqde54p5E1oKBApAR7WO9NciaNXcdFwwpjmWY48WjssQHKm7ZMqorwj3SEgWoAWgAoAKACgAoAKA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data:image/jpeg;base64,/9j/4AAQSkZJRgABAQAAAQABAAD/2wCEAAkGBxITEhQUExQWFRUXFxQYFxgVFxQXHBgaFxQWGBgVFRgcHSggGRwlHBUVITEhJSkrLi8uGB8zODMsNygtLisBCgoKDg0OGxAQGywkHyQsLCwsLCwsLCwsLCwsLCwsLCwsLCwsLCwsLCwsLCwsLCwsLCwsLCwsLCwsLCwsLCwsLP/AABEIANYAxgMBEQACEQEDEQH/xAAcAAABBQEBAQAAAAAAAAAAAAAAAQQFBgcDAgj/xABAEAACAQIDBAgDBgUDBAMBAAABAgMAEQQFIQYSMUEHEyJRYXGBkTKhsRQjQlLB0WJygpLhFTNTY6Ky8ENz8Rb/xAAbAQABBQEBAAAAAAAAAAAAAAAAAQIDBAUGB//EAC8RAAICAgEDAwMDBAMBAQAAAAABAgMEESEFEjETQVEiMmEUcYEGQpGhFSNSsTP/2gAMAwEAAhEDEQA/ANxoAKACgAoAKACgAoAKACgBDQBUtq+kTL8DcSzB5AP9qKzv5HWy8OZFJ5AyHaDpgzDGEx4OP7OhuOz25Ld5ewC+g9alrpnY9RQyyyMFuRVosLmkZMiTyh21YrM4Yn+I319avPpWRrfaVF1GjetkthekXPcN8UjuB/yxhx/cB+tVJ4tsPui0WIX1z+1on8v6fMSthNhYpPFHaM/MMKgaJi15Z06Ze+ksc0J7yBIPdTf5UIOC2ZZ0hZXPbcxcQJ5O24f+61AFkw+IRxvIyup5qQw9xQB1oAKACgAoAKACgAoAKACgAoAKACgAoAKAPDyAAkkADUkmwAHMnlQBnm1nTBgMJdYj9qlH4Yz2Af4pOHtegDKM82/zbM7ohMMR0KwkqLdzycWqxTi2XP6UQ25FdX3Mj8t2RRdZW3j+VdB6nia3Mfo0Y82sx8jqzfFaLFh4FQWRQo7hpWzCiutaijIsuna9yZzxE4HHeXxAv9L0223XnZJVT3eNMZDH3/254m8HFvmD+lU5X7+2S/kuLHS+6DX7DfFSS2u+FjlHejA/UVXssm+ZVqX7E1dda4hY1+5C4ifBE2eCSI+GlvS/6VQnLHf3QcS7GOSl9MlIavgsG3wYhl8HS/zFqrypxZfbPX7kysyI/dD/AALhsFJG29h8SgbkUkaNvfQ1HLFXtNMfHI/9RaLBl+3Gd4e27PJIo5PuzD1OrfOoZY9kfYljbCXhlgy/p1xyaTYeGTvtvxn9QPaonFofstOV9PWDawnw80RPEqVlUevZPypBS25b0n5TNbdxSKTykDRn/uFAFpweMjlXfidJF4byMGHlcUAOKACgAoAKACgAoAKACgBCaBDPukvYoY8a42aG3CLR4jbmYxY3043Nu6nxrlLwVr8yqj7mYnnHRpj4LlFE6jnGdf7TY0+VE4lenquPZ5eiHXPMXAdxrgrpuSJYjwtYEVZq6jfUtJk0sOi3nQ+g2ycfHGp8iR+9Xodbn/fFFOfRq/7W0PRtRh30dXTxHLyKm9WP+Xos4lFkK6ZfW9xaOTYs8cPiwf4Jbf8Akf1qGV7802fwyWNKb1bX/KI/G5vJwngjfxtx8mGlVLcyXiyKbLVeLFc1yaI84qG90EkJ/gbeH6Ee9VnfDzHaf+ix2S99NA2bzDTrS4/jF/8AyprybPeWxfQr8pDeTFhuKJ6Ar9KZK3flD1HXuNmNRDwBoT14A6HEOdCxI7ib/Wlc2w0jzGhYgAEsSAABcknQAAcTTQNd2C6F5ZSs2YXij4iEfG385/APDj5UAbxluXxQRrFCixxqLKqgACgBzQAtABQAUAcMZNuIXPBdT5DifQXPpQB1vQHkWgDjiMSqC7G1OjByfBXvya6Y7myDxmbs2i9kfP8AxV2vGS8nMZnWrLPprWkRxq0opeDDlKUuZBalG6+RpmGXQzLuyxpIOFmUH27qZOEZLlE1WTZU9wk0Yz0q5BhcJJCMOm4ZFdmFyRoQFsDw/F7VRvrUWkvc7DpGVbkVt2exWsds9NGAwG+pAN15X7xU1vT7oR3rguV5tU3rfJEEEVSaaemi1tPwF6TfsKJRoBaQEJSgLSaFCgQsuxuxGLzF7QpaMGzysCEX1/EfAfKlE2k9GqZ7sDFk2DTHYVmbFYWSOR3a33iuwjdN3gq2c+PjSCmwYDEiWNJBwdVYf1AH9aAHFABQAUAFABQB4kUMCCLgggjvB5UARezeJLQBWN3iZoWJ4kxnd3j5gBv6qAZ2zHMQmg1b6edT1UuX7GV1DqUcdOMXtlfmlZjdjc1oQgoo4/IyZ3S7pM8U8r8+AoDwBoD22ZhtTtJjIsdMMPJpH1Y6pgCrdm58QePOsnIy5VW6Z3XSeiVZeF3a+oo22u0v26eKUoYykaoy3uN4O7MV8O0ONOlb6kk2T4uF+lhKHy2XOBwVUqdCBY+Fq7emSnBNHLWxcJtPyR2bywr/AL0d1P4t0MPI21FUst0Qf/ZDj5LuJG6xf9c9P4IOUZY3Mr5bw+VZk10+X4NGLzoceSPxGFwP4ZpP7Qf0FU7KsNfbJlqueU/uiiJxCxj4GY/zKB9Caoy7U/pLce5+TtlMaNKof4e1p32UkD3Ap+Ok5/V4G2uSj9JoXQph0kbFK6K/Zj0YBuZ76kxorbTMTrtk4Rg4Nr9i+YrYTLnYOcOoIN+ySoP8wBsas+jWzGj1TKjHt2yy5c3UALEAqjQKBYW8qWVUZIho6hdVZ3b38kX0vZwpyfEAaM5hS3nKhNvRTVC2pwZ1+DnQyY8eS8ZFDuYaBPyxRj2QVEXx+DQAUAFABQAhoAQ0CMpEmYnDZjiYRa2IjjnTwdLxS+pURH0qaqvb5MzqWZ6NTlDl+P2OxN9TWkklwjiZzlNuUvIlOGCi2vypr2SQcUnsSlQx8gaA99GObYYhf9Sm6kiQFY98g2COtwVJ56Ae9YPU4wlLbZ6h/S0rYUduiqbQ5cb9ao/mA5Hvqvi3r7GavUsOX/6pfuLs9tCYfu5LlL6EcV/cV0eB1F0/RPlHK52Arvqj5Llh8VFMvZZXB4jQ+hFdHC6m+Ok0YE6LqZb09kJmeySOS0Tbh/KRcenMVm5HSIz+qt6NHH6rKPFi2QE+zOJU/BveKkVkT6bkR8o0oZ9EvcYz5ZKnxru+ZA+V6qyonHyizG2EvDGwNuFRcok8k1sxipozJ1czQqwHWMpAJAvYXPDnUdl061uHkmpwK8p/9vhD/GYsiNpUxE7MtrMZZDrfvvrVeu+7vSkXLun4SpcoI3zAMTFGTxKJf+0V0UHuCZ5Rk69aSXyUjpglK4aD8vXoW8gCReq+UuEa/QdqyX7cGvZJmCyRryO6unhbiKq2VOHPsb2HnRv3H+5exJiojQFoAKACgBDQAxzPG9Wv8R4fvU1NfczN6jnRx4aXlmYbeTGFsLjP+GbdkP8A05rK/wAwp9KtWrsSaOewJyyFZVL+5f7Rab1ZXgx7Fp6FpRoptYd/OmpsllGHbx5BFubcPOiT0JCvuet+SE2yzI4bBTyqbMqEL/M3ZU+5v6VHdLUNlvp9Hq5EYf5Mey5o441DOu8e012FyTrc1y2RGyyez2XDlTRVFbQ9R1YaEEeBBqs4ygX1OFnCeyHzDIFY70Z3T3Hh/irlOY1xIy8rpKk+6t8/BESZZOh0U6c11+mtX68mPmLMe3Aui+Yh9uxS6b8g896rMc21eJlOWFHfMP8AR5bF4l9N+Q+rUksux+ZCxxIr7Yf6EiyuZvwN5nT61WnkQ95FuvCul4iSOH2dPGRrAcl1PvVaWZHeol+rpUvM3/g5y5XI34RFGO88vzHvNSevFPjyQyw7Jc61FHfK4jisTh8NEOxvgeg1d29Aamoqfdt+WUOpZkYVPXCSPotEAAA4AWrcXg8wk25bZGbS5ImLw0kD6bwurflYaq3jryqO2HfHRZwsqWPapormzO0/2BFw2PbqpYdEchissY+Eq3M2Nj5VApJR7LDZnROd36nF5T8r8mtZJm0WJhWWJldW5qbiqk46Z0GPd6kOVp+6JC9MLOxaACgDnPKFUk8BSxjt6IrrVVByl4KpiZy7Fj/+Vq1QUI6OCy8l5FjnL+CF2py/7RhJ4ubRtb+YC4+YotjuLQvT7vSvjL8jHo+zb7TgYXJuyjq380019LH1pmPLugifquP6OQ9e/JY6nMze+AtSDknH6tCu1zfQeFCWh05d0tta/BTtvcDLjeoy+C3WTNvuTwjijOsjf1EW77GqmVLjtOg6BQ3OVr+BvJsHs7grRY3FF5iATvSFbX/gj+EfzXqidTsr+23RsuFg+3ZbOZsOBvMLqxVSfjVl0dRzuLjxpsoxktMlrtlW9xZBZdiusjDc+B8xxrGyK+yejq8O5XVpvyOqhLX4EdwBckAeJtTkpPhbI5OEeZMbf6lFw6xfepPQt14ZCszH8bQ4jcEXBBHhUTi15J4TjL7WeqTgfv8AyQe0+JsqoPxan0q/hV7+tmL1e5xSrL30M5AFibFuO1IWSO/JFNmI82BH9Nb+NX/ezzjruXLuVMfHuaZV05kKAKT0k7HyY5YmhZQ8e8LNcAhrc+R0qrkU9/KNzpPUY4zcbPDKvsBt22UO+ExMTFFkbeKG5Um1+ydCOeh96pN6Xazpo1qyavrflG/ZDnuHxkQmw8gkQ6XHEHmrDiD4Uwt/klKAENI+BCDz3E3IQeZ/Sr2NX7nM9czOVVEiBV05lfkKQWL0ZzsI/wBlzLG4I6KzdbGPnp/SwH9NU6X2zcTo+ow/UYldy9vJo1XTm/kXeNrcv1pvbzsk9STh2exGZ/nEeEgeaQ6KNBzZuSr4k0lk1BbJ8TFnkWKte/kr/Qhmj4ufMcTJYzFYgg5KnbIUeF7VlTm5PbO8oojRWoQMZjzaeLFnEOA06yOXEqhxvm4YOh00udOVNJjYugqaSbCZiswH2dmbS1kBkjYyqo4AW3bjlpQBUujTZlsTCXJ3Iw7C9tWNhoK5zrGbGiaXlm70+/06NLzskdtMj+wx9aCXj4a2BDHgDbjeoOnZKy5dvhl2ef2VuT8nnYbo4OPi+24+Uw4YXZVuFLIupcs2iJodeJAvpxrp661BaRzl+RK2W5kvubIs3UaDl1l5wPPrSbe+lPICv7e9H0mVgYrCyGbCki97EpfhvEaMp5N41HZXGa0yfHyJVS2iNw0wdQw4EX/xWLZDsno66i2NsFNe5Xtq0O+h5btvY/5rQwXuDMLq6femzftnMKIsLBGvBY0H/aK6StagjyXNm5ZE3+SSqRlT2PVha9+fD9aa3yTdkezezxTmQrbRnu1fRv8Aa8Z16yiNH3esG6SQQALpyNwBx51Usx+6WzosPrUaaOyS5Xg1HYfBRYbDrhohZY7272ublmPM3qC+rs5NPpnUHkJqXkstVzYOc0m6pJ4Cliu56I7pqEHJ+CpSSFiWPPWtaEe1aPPL7ZWWOb9zzTyEKT3FXJjG2GeqmbpiYh2YGjjkbkxF98f2kj0rNstireDtcPCnLp7Uvc2OGVWUMpDKRcEG4IPMVoxe1s462qVcnFo6UpGuWYp0o5wcVjVwyH7uIhTbm5+Jj5DT3rLy7fP4O5/p/A7YJ65kc9nc+kynGDERrvwuAsqDmunDuYcRVHGvU1pnTZ+G6pdyXBpGNj2YzJvtMssKSMAX3pjh2Pg6ki58Rr41ZMwhNuukDBQYQ5dlIBDgozxg7qq2jBDxd24XoAedEUg/0xba7sktwPO9vYiuI/qCO8xL5SNTE4rZXOk/OvtEeAj3WjWY9Y6PowG8EAPu3tWr0TDVM7HtPXG0QZVndFF76c9+HKEjh0i34ke35AOyNORIWuiKRgOXZzJDHPEgjKzLuvvIrEAfkY6qfEUAb10ZRtidnpI8RrGVxMaE/wDGBoQf4W3gO7dHdRoGY3stITGw7m09RWZnJdyZ0XR5NwaHed4TrIjbiNR6cflUWLZ2z18lrqFHq0t+6NW6O82GJwELX7SDq3/mTS58xY+tdXRLugeNdWx/SyGvnkswOh0/xUrWzPjPUWmhBS8Ddb3r2FCk8KRvQ6FcpeBKcMbZ2wU246t46+RqK2PdDRc6fe6chTLYprKfB38XtbIzPZrIF/MfkKsY0dvZi9cvcKOxeWQFaRx2woEOOMlKxuwFyqMwHeQpNvlTZeGS0rdkV+TAcnUTQPv6lnYsee8dd7z1rl8myULVI9m6dVCzG9PR3wOYZjguzh5WMd9F0YD+k8PSrNOcmtb0ZOf/AE+pS+qPcSuE6U8fGR10UbjndWjPoQbfKr0ct6+TAt/p+n4aKrkspkxTyN8Tb7HzY3P1NZ+ZL6Gzp+lVqNqXwi75FArzKGAIsSQdQdOdZEW1ydHkrcNMe47YLBSG4V4z/wBNrD2IIHpVmObYjDeHCXI6ybZDC4Y7yKWfkzm5HlYADztSTy5Sa+B0cWEYnHo2x6YOLHwymww8jSnvKlQunidxbedZ/WcSWTZVKHvwV6ZKvujIp20SYvMetx7LuxoAI11vuKSez32uST51s4ldeLBVRfPv+5XnGdm56Ni6PtrsJmuC+yYrc67c6uSNyB1oAsJI+/S3DUEetX38lZfA0ToJwHW75mxBjvfq7p3/AAl929uXf40AeOlfbLDYLBtl2EK9YydVux8IYyLMDbgxFwBx1vQBmWEyw4bCxu+jSBnYHkOzuj219ay8mXqWdqOi6cvSpbY5ql4ZrP6o6HPRhmv2fHyYUnsTXK+DqN4e4uPaulwbeEea/wBTYXmUf7f/AIbFWscK0KrEA24HjTdLZLGcoQ48M83pWiHu0LSihSaBPRZcpn3oxfiND6Vl3x7ZHd9Lu9XHT90ReeyXkA7h9atYsdQ2YPXbe65R+ER1WzB2FJtCpCWo4a0OjuHJg+ZZecvxkkD6Rud6M/wknd/Y+Vc/nY79j1L+n+pxnBPfnh/uPqxtaemdinHW0eXQHQgEeNKpuPhjZwjYtNFXlX7PiAbdnl5Hj7Vqp+tVr3ObnH9LlJpcFvyvGhXSRTcX5dx0PyrKlDt4kdD3Rth9LL9FIGAINwRcGm7M6UdPTPdHgbtFP2n2XafFRSISI5N1cQAfwqbg253At52q7RelW9+V4Kd2P3WJ+xbY4lVQoACgWA5W7qpubb2W1BJa9iq5vsHBI/WRM0D3v2Phvx3gOKnyNXK81xWpclSzDjJ7RxfZnMSNz/UptzuLy+3xVL+vXwRPB/J3yXYPDwsHkZpnBuN6wUHv3eZ8zUNuZJrS4JqsOMeXyQ+3eZht6x00RfHXUimY0XKe2XshqqnXu9HOPgPIfSoJ/czSqf0JldkxZTHxup1SSL3BW9bWLuMYnI9W1OU1+D6PU1vLk8sktNi7xtblxpO1b2L6ku3s9hKcN2woECgCXyCT4l8jVLKjymdR0G7tjKLGGYPeRvOp6V9Bj9Sl35MjzhcOXPhzNOsn2keHiyuf4JWPCoOVVHNs34YtMPC5FlwqtyoU2hbcWqzyj5i6QMd9pzOUX7Kv1K+AQ7p+e9VW6fmRt9NxI1RjVH39zjFhsVFohV17j/nhWdKdE3z5Olrqy6F9D7kSGHeZviVU9ST6a1WlGqPMXsv1yyJfetHXGYRZF3WHkeY8qZVa63tEuRj13x1JEOuXYiE/csGXuP7cKu+tVZ96MlYmTjv/AKntEnle1+Jw7dW8aa8AzFQCeYOtJ+mqku6L4IrMm7u7Zx0y9ZLjZJbM8sf/ANcakf3FiSfS1U7O1cIsxhYlt6Jeov2F8vkKTYPyLS6DhnHE4tIxd2C+Z+g50csWMdvgqW0O1KhSqndW2v5m8AOQqWuiU3wTSdVC7pMo+G38VNvNoi209dB51oT7aK9LyZtXdmX7fhE3mOMESFjx/CO81Roqc5Gxl5EaavyVnIsO0+LgQatJNGPdxetqC1rRyF0nJSk/c+oMThih8ORrVrmmef5mM6pbOVSlNvYUBoKBAoAc4GXdYnw/aobYdyRo4F3pSb/A/kwCEk63PjVeNjRr3YNU5bl5OuHgCCwpspOTJqceFMe2J2pCYKRgfKW22WyQ5liY/wARmd15XDtvqR71Xlr3NjHbaj2+R3hc2FrSgow43BtWVZjbe4s6mnPWlG1aY9hxSt8Nz42Nvc1XlTKPktwvjPiJ5xspAAHxOQo9eJ9Bc0+mH1bfhDcm3SSj5Z1UgNu/w/ramSW49xJ3JPs/BwzDL0lFm0I4Ecv3FPpvlWRZWFC9c8Mi0yvExn7uTTlqRVv9RTL7kZTwcqt6hLaJKLNcxhXe63fA4rxNvCmaoselwPdWRXHvlyl5JXL9rJZVur68wQtx8qr3Uut8rgt406b47Xk6T5rM4IMjWPd2fpUKentFt48GtaITE5cWNxNKD4tvfXX51ajlJeYlSfT/APzNoaf/AM8pN3kZvYfOpP1jfEYlb/ioN7sm2esRmkMK7kYDHuHD1NEaLLXuY+edTjLsqW2V3GYp5Gu5/YDwq/CEYLSMO+6dsu6ZsHQrsKQyZhPa1iYFuDx0Mjd2nAeNTxiZuRalwbHPFvKRU0X2szLq1bHTQ1iy0fi1NSO1lGnpla+4SfLhbs0sbn7jb+mQa3AjWFtDVpPa2Yc4OL0xKOBvLClE4LHWadoFKAUAFAexQek3o+GYBZomCYlBYE/DIo1CueII1sfHyqOcNlqi/sMQwOefhm4jTeGvDv8A3rMuxOdxOqxepRaUbl/JLJj4iNJF9wPlxqm8exPwascul+JIbiTfxC24IhPq3+Kl7eyl79yv3qzJX4GkmOtjLX0sE9Tr9alVW8fZVnk6zfx4Jys43Ja2FAewUb9w0vDRXs1y14262G/eQOXl3itKi+Nke2ZgZeJOqfqVHCLaKQaMFb3FSSwoSe0Q1dWtitPR6faRz8KKPO5pqwoLyxz6ta/CBIsTiPiJVfHQe3OnOVVIka8nKf1cIlcBlEcfLebvP6CqduVOXjg1Mfp1da55/c74vARyCxUeBGhFMryJxZLfh12R1o5bG7Uz5VigCSYGYdYhvYqf/kUcmA19LGtiq3uW0cnl4nZJxkj6Yw0yuquhurAFSOYIuDVrZiuLjwdLUDdC2oAay4NWa59qkVjS0U7MOudne0emwaH8NIpsdLCpa1ojcXhSh01FWI278mPk4Lg/pJo1UOjlwFKIFABQAlqQD5Rz/L3wOYSxutgsjEX/ABRsSVYd/ZI9aq2x2mkbuJaoyjJ+CbiijNmUKb8wBWLOViemzro10yipxSI7LZd7ETnusPY2q1cn6UDPxZqWVYV3GOWlY8y5t72q/Bagl7GJdLutbXyWbLsyuAknYcaa6X8RWbfjc7idBiZv0qFnkk6ptNcM09p8oKQXycMdIVjdhxCt9KloSc0ivlWOFUmvgrGz8QabtC+hOtauTLtr4Ob6fCNl2pljwxjJYBVDKbHQehrPn6iS54N6j0XJpRSaHdVvJd18BSBptHHFyFULDlr6Dj8r1LVFSloivs9OHcvYh9pArRI47+PgRV3D3GbizH6mlZVG1GudHe3GFgyiE4qdUaMyRhb3dgjdndQamysov4VqRkkjlLaZSnwdMp6WUxGOgw6QMkMrFOtkNiWsd3dUaWLbo1POhWJvSHTxJQj3M0sVIUmLSihQIIRSIRrZ7lHaNJHwTWx1M804iCgAoAKAKztpsThsxQCUFZF+CVLby+Bvoy+H0pko7Jq7XAzNuhzHRtaHFRlPEMPlqKhnRGXk0K+pSguG0ULIlK4iZWN2G8D4lWINU8yOoLXsbPSp91rb90QuNS0jjuY/WrMHuCZn3rssZP5Tj0lUJKAWGgvbX/NUr6Zwl3QNjDyarY9lvkmYogosNB3VQlJye2bUIemtLwe6aOPE0YZSp4EEe9OhLtkmR2w74OJU8qbqsQAe8qfXT9q17l31M5jEaqyUmTOZYGTf62E9q2o7/wD3uqnRbHt7JmtlY1in6tT5OSZvNwaBr+F/panSxa3ypEcc/IXEq+R9BJM/FRGPdvTuqGaqh45LdU77X9S7UGcShIX8Ruj10oxo91iYufNV0MhcbdcJEDxJ+VyRV6vm56Ma/ccSEZDrI8AvVByBvEmxYXsOVhwqHIul39qLWFiw9LvkvPyGNnAIYYntoQy2A0ZdQRYaVLVuL4iQ5irlHtc96N66NNs1zHD9qwxEYAlUc+6RfBvkbitGEto5a6vslwi408rhQB6jW5preiSuPc2e8SNabBk+StS2cqkKiCgDxIxANhc2Nhwue6kF0NMqzaLEJvRsDYlWW43kYGzI45MDcWo2h0oNMe3o38DQoBeT5cznDnD5riIzp99J7Od5fqKpZMO6LR0fS7u22L9hltHgDfrFGh+Lw8arYly12Mv9UxWpOyP8jDB4ESjsNZxxVufipqzZPs+5FGnH9VfQ+SXws2LTR498d9xf351TshRPw9GpTZmU8SjtErh5y3FGXzt+9U51qPhmnXdKXmOjqxsL92tMitvRLN6i2UOeXedm7yTW/FaWjjLZ91jkix5XnakBZDZhzPA+fdWffitvcTcw+ox7e2zj8kp9qS199bfzCqfpT8aZpfqKtbTFilDai9u/hfypJQ7R9dneuPAwzmAu0K/hL61ZxmoqT/BQz6nOUI+2xhtOe1Gg7uA8TYW9qsYaenIodWaUlD2RM4TA4qRVWLAYmRQAAeqfd97Wo/Szcu7Yi6tTCKhraRIDZPMCNctkt5x/QmnfpbF4kR/8pjPzAYQYHMcuxCYmHB4mIr8QaNmRlPFSVuLEVZrjOP3GfkTou+zg3vZLaWHHQCSPRhpJG2jRt+Vh9DzFWUzIsrcXonKcRDjCrxNRTfJdxoLWz1iF0psWS3x3HY1qYzQpQENI/ApimNyuI5nmCAvG4kSRXido2s6C9yNCN7XUczWH1TKsxXGUPDK/Us2zGjCcfD4JBNpswwFnkkOMwoPbDgCVB+ZWHxW7j8qfhdVhdJRlwxMTqFWW+2S7Zf6NSy3GxzxJLE28jqGUjmDWyW5JxbTMW6ednGSaPHRg7jBUkt+F1+BvIjTzXxqKxbLuJZpJe6KxluLWaO/E8GHj/msO6uVU+DtcTIjkVaf8kZjcjYHfhNuduHsas15aku2ZRyOmThLvpZ5wueuDuyISRxtx9RSzw013QY2rqc4PtsW2SkGZK3BXv/KfrVWWPJeWjRrzYzfEWPOI1HHlUHhlqS748lHx+FMblT6eI5Gt2qanFM4/IqddjiybyoQTIFdRvjTuJ7iO+qV7thLcfBq4ax7oqM1ySUOWQqbhBf1P1qrLJm1rZp14NEH3JcjyoG9lpJHOZQRr3gg+IOlqfDa8DbFFrkhc+Zo5opgL7pU+qtvAVoYMl26MDq9Uu5P20fTGzueQ4yBJ4WDKwFwOKm2qsORBrVTRyU4OD5JOlI/IUou2jgmCjDmQIocixYAAkcbEjjSA2xxQIuWPIVsBUEntmrVHtieyKQe1tDF1sanT4MuyPbISnEYUB+5kPSlhJcHjY8wjUtDIojnt+EjgT3XHPvXxFUM3GV0HEktx45NLrfn2K7mO0eH6uQLIGimjcAc45N09ll4hW5eINYtODPui2tOL/wAoy8fptqnGUlqUX/lGndEOHdMpwwc6kOw/lZ2Kj2IrpoeDXyH9ZZs1y6LERPDKu9G6lWHgeY7iO/wpWtkUZae0fPG12xWLyuQyRhpcOeEgF7D8soHwkd/Cq9tCmtM2cPOlW+6D5IuDaGMjtAqfes2eFLf0nQVdWg19aOGKkjkcSQyBZO46A+/Opa1KEe2a4K98qrJ+pVLT+CSwsuII7aKvjf52FVrI0rwy/RPInrcUvyPVHfVV69jRSGmY5esw10I4H/3lVijIdfHsU8vDjkLcuGVyfJp0N1BPcVP6ca0Y5Nc1pswZ4F9T2kdEzHFJod7+pb0jppkOWXlV+f8AZ0gz2RmAZlQHid29vnTXiwiuOSSvqVspdsnon8PEujbxc8iSPkBoKoWSa41o2aa467u7Z0xECupVhcH/ANvTK5uD2iW6qNsdSGmR4HFpOEy6aXrm/DHwHjIfhUDvNa1Fs5rwcvn41FX938G9bM5Lio41ONxT4iXiQLJGvgAoBfzb2FXls5+yUX9qLEKcRC0CnuBbmmSZLRDukPRUJphQBwxMel6fFla+va2hrUpn+5H5hnmFg/3Z40PIMwufJeJobHqLkV7H9IOUkMkspZCLMGgnKkHkbx601yQ9UzjyikTZPsrKWKYnqywNrPKoUnmA68jy4U36Sz3XL2JTo327w8a/YMTPFeE7kMwIEcqD4e0dFblr9aWLGW0t8xRfsZtRgYheTFQKPGVLnyF7mndyK6qm34GcG2uWSq27i4CACWDMBoBc9lrEi3hSdyHelNPejEdrcZg8wnKZdgd1ri8wLJcXNyYx2VHidagssjFbZo0U2N68i4vo2YRAxy70gHaUiyk9ynl61SWdHu0/BoywpJbT5Kzh8fNh3McqtobFWGo8qksohatxH42dZQ+2fgsGFxkcgurA+HP1FZtlM6/KOgpyKrF9LO96j7WT90fdnDEY6NPiYDw4n2qWFE5eEV7cuqC1KRX8yz1nusfZHfzP7VoU4qhyzCy+pOxdsVpGg7A9E4ngabHdZGHH3SKbMBx6xhY8eS2q8ofJhW36ekLF0Wxux+xZpGyg2INiykcQwVtCPEUyVUZeSWGbbWuNkzlvRKg1xeOZ1H4YysYPgWNz7URx61zoJ9SvmtbZbdlcdlkchweAUMVF5GhUsq2/5ZjozcuJN/Wpk17FKxTa3IttOK+l7C0oBSMVLb0O4I7CoZM0qYdqOtNJgoADQI1sZTx2PhU0ZbM++rte0NkwsY1CKD37q/tTtELk/kis7wOJlG7A8EK8C7x9a39Kmyg+d/KkcR8JxXLKjH0PYR3aTEzTzuxuTdIwfRV+lN7CX9S/ZEJtR0KKbtgZSp/4pjcHwD8R60jh8D4ZSfEjIs6yafCSmLERmOQa2JB07wQSCKjfBbTT5QwoFNZ2czSCBOrAVVTDJMzAauTe/noB71m31Tk/5NSmyEVp/A+zbaYQYRJ2XtSAbiX5kX1PcBUUMdyscfYksv7a0zLcfmM+NnTfILsVRQAABc2AHqa1IxVcf2MtylZLXyTeZbBYqM3hIlA47rBWBte1ifEc768KhjlQfEieWPOPMSGkyTHDQwz/ANrGpO+p/BH22/kZNgJBIsbjq3YqPvCEA3jYFi2ijxNSJp+CGW/c2LYHYnLcMVnxWLw08wsUUSxmND36ntkHv0qWKRTtsm+Ioss/Sbh4J+pxO6FPwTwOs0ZF7doL2kPeCNPKxp3cQ/pnLlHrabYzLczAmSRElIBE0LJ2hy3xezefHxpGkx0bLIcNFYw/QmzOOuxrPEOSqb2vyLMQPak7GPeSvZGjbN5fg8IWweGTcMapI3Ek9YXAZmPE9g+WnhT0tFecpS5ZPU4iCgV+Drh47m9RykWcerb2x2KiL4UAFABQB5dLilT0MnHuWhk6WqaL2ZtkOxnk0ozz4MQzrPcTmc8zJiHw+BhYqpjO6ZCOL3Gpvx8iKzM3O9FqMVtsMnLhi6gluT9iKzPNs1wuFdo8XKICwAEu6ZbHS4a10B7r3pMfNVkvT3z+B2LmU3W+nx3fjwalsns3l02Ehn+yRsZY1dmlXrXJIF953uTWkkmSWWTUmtjfa3ozweJgdcPDFh5tCjom6Lg8GC6WPDhSOKHV3yT+oz89DmZFCWnh3lXcVQz6rx3S26PoaZ6ZZ/VRIbaTA4+WPD4N8FMJ4za4W6tpuizDs92t7VBChwm5fJbsyozgl8BnWx8mUz4GWZt5WZWkIHZR1cbyX59kg352NPuhuDRHj3J2ImcDmhL5lEjfenfkiIPH7kAFe+26tUbKkuxtce5pV28yW+X4JHE5y8uAabCnek3Bw1KkW3tPzDW361D6PbclLwS+r3VNx8mSiGednYLJK3FyAzHuu1q1Ul7GQ5c7kNZIypswIPcRY/OlAQGgBSpU8wR5g0BraLxsJ0k4rBOqSs02HJG8rEsyg/ijY6jy4GnRk0Q2UqSNI2X2mimz3EiNwyTYaAxNfQ9WitYePbbTwNOT2yvZDVRp1SFTweoo7mmuWkS1VOT2PVW1QmnGKS0haBQoAKACgAoA8SIDSp6GTgpopfSTnwwWDkO8BLIDHCL2u7i1x5A39KfKekUo06lt+DNckxuDw2HjiOIhuou3bU3Y6k6XvrXI5dGTfa5KDOazsbLyb3OMH+BjmZmzZ0w2CRmi3gZJipCC3O5tw424mtTpfT5Utzn5NXpeA8Tdtv3fBuWT5cmHgigT4Y0VBfuAtet1cFmUu5tj2nDQoDgKQExlmuWQ4mMxTxrJGeKsLjwI7j4ihrY5ScXuJnu0PRBhyofL2bDTIbrd3dW8CWJK+Y08KjlWmtFuvLcX9RE7PdEOLRjJJjBC5NyIFJHqTYH2prqT8kn63t+0u2xWwcWXySyrK8skosxYKoAvc2AHfT4wSK9l8p8ExnrYOGJpsUsSompZ0U+QGlyTwAFOeiKPe+EZ1mXSfhIkZsPgGKneEcjIiKzW00te1Q+tBvSJ4w3LmXI92N6OEkP23Md3ETy/eBNDGu8NLgaMbcuA+dSKHuxbbmvpiRHSH0R/FPl668Ww4I9TFf8A8fbupJQHVZHsym7CbMZmmOgljw0q9XKpZnXcULez3LW/CToNaakTWTi4s+m4471I5aKNdLnpjtEtUTezRhFRWj3SDgoAKAEoAWgAoASgBriMuhc7zxoxta7KCbeF6BGtoYz5JB/wxkfyL+1SxaKVsJrwz3DCqCyqFHcoAHyp6RVct+TrSifsFABQAUAFABQAUAIaRh7GX9J0RxOOwuFY/cpG2IkX8xLlEB/tPuazepZLpq3Hz7DcrIePjucfL4RXtq54IUZ5CpZY2SGPTQsCCwH68gPGsPB9eyWta29tmR0z17ZdkU9b3Jmo9Hof/TcH1l97qY7348NL+lq62Hg37uZNosNK2RLnwdooCeNMcizVQ/Mhyq2qJsvKKXCPVAoUAFABQAUAFABQAUAFACWoA5SQA+FOU9EE6IyG7xEVIpFOdMoninEWmFAgUoBQAUAFACGgX2Mt242axmNzYDDuYYxhYhLLyAMsxCr3se4VXtpjY/qRP21Sgu9b5JLKOiTAxuskxkxLgg/esd24NxdRxHgSRT41xj4D1n4gtI0OLDm2mgpW0vAkaZy5Y6jhApjlsuV0xidKaTC0AFABQAUAFACUALQAUAFABQAUAJQAUAeGiBpVNkUqos5HD9xp6mQSxl7HJoiKcpEEqde54p5E1oKBApAR7WO9NciaNXcdFwwpjmWY48WjssQHKm7ZMqorwj3SEgWoAWgAoAKACgAoAKA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2" name="Picture 6" descr="http://www.school595.ru/upload/iblock/abb/teacherow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2357430"/>
            <a:ext cx="4000528" cy="4323151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2. В каждом ряду разделите слова на две группы. Почему это возможно? Ответ составляется из номеров слов, входящих в ряд.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Берег (1), берег (2), приберегать (3), сберегательная касса (4), береговой (6), оберег(7). </a:t>
            </a:r>
          </a:p>
          <a:p>
            <a:pPr lvl="0"/>
            <a:r>
              <a:rPr lang="ru-RU" dirty="0" smtClean="0"/>
              <a:t>Бережливость (1), побережье (2), набережная (3), сбережение (4), бережок (5), прибрежный (6), приберегать (7). </a:t>
            </a:r>
          </a:p>
          <a:p>
            <a:pPr lvl="0"/>
            <a:r>
              <a:rPr lang="ru-RU" dirty="0" smtClean="0"/>
              <a:t>Купать (1), купить (2), скупка (3), купальня (4), выкупить (5), выкупаться (6) откупаться (7), искупаться (8), накупить (9), накупаться (10) </a:t>
            </a:r>
          </a:p>
          <a:p>
            <a:r>
              <a:rPr lang="ru-RU" dirty="0" smtClean="0"/>
              <a:t>3. Какое значение придает слову суффикс -к- ? Расставьте цифры, соответствующие вариантам ответов: </a:t>
            </a:r>
            <a:br>
              <a:rPr lang="ru-RU" dirty="0" smtClean="0"/>
            </a:br>
            <a:r>
              <a:rPr lang="ru-RU" dirty="0" smtClean="0"/>
              <a:t>1) уменьшительности (</a:t>
            </a:r>
            <a:r>
              <a:rPr lang="ru-RU" dirty="0" err="1" smtClean="0"/>
              <a:t>ласкательности</a:t>
            </a:r>
            <a:r>
              <a:rPr lang="ru-RU" dirty="0" smtClean="0"/>
              <a:t>), </a:t>
            </a:r>
            <a:br>
              <a:rPr lang="ru-RU" dirty="0" smtClean="0"/>
            </a:br>
            <a:r>
              <a:rPr lang="ru-RU" dirty="0" smtClean="0"/>
              <a:t>2) лица женского пола, </a:t>
            </a:r>
            <a:br>
              <a:rPr lang="ru-RU" dirty="0" smtClean="0"/>
            </a:br>
            <a:r>
              <a:rPr lang="ru-RU" dirty="0" smtClean="0"/>
              <a:t>3) конкретного предмета или явления (без значения уменьшительности).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Печка, Вовка, грузинка, ручка (у ребенка), жестянка, студентка, головка (спички), головка (сыра), головка (куклы), канавка, штукатурка.</a:t>
            </a:r>
          </a:p>
          <a:p>
            <a:endParaRPr lang="ru-RU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4. Выберите и вставьте в слова нужную приставку или суффикс. Вспомните другие известные вам слова с этими приставками и суффиксами.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Ответы: -па-; -</a:t>
            </a:r>
            <a:r>
              <a:rPr lang="ru-RU" dirty="0" err="1" smtClean="0"/>
              <a:t>пра</a:t>
            </a:r>
            <a:r>
              <a:rPr lang="ru-RU" dirty="0" smtClean="0"/>
              <a:t>-; -су- ; -</a:t>
            </a:r>
            <a:r>
              <a:rPr lang="ru-RU" dirty="0" err="1" smtClean="0"/>
              <a:t>ень</a:t>
            </a:r>
            <a:r>
              <a:rPr lang="ru-RU" dirty="0" smtClean="0"/>
              <a:t>-; -</a:t>
            </a:r>
            <a:r>
              <a:rPr lang="ru-RU" dirty="0" err="1" smtClean="0"/>
              <a:t>знь</a:t>
            </a:r>
            <a:r>
              <a:rPr lang="ru-RU" dirty="0" smtClean="0"/>
              <a:t>-; -</a:t>
            </a:r>
            <a:r>
              <a:rPr lang="ru-RU" dirty="0" err="1" smtClean="0"/>
              <a:t>тяй</a:t>
            </a:r>
            <a:r>
              <a:rPr lang="ru-RU" dirty="0" smtClean="0"/>
              <a:t>-; -ежь-; -арник-.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...сынок, ...мерки, ...</a:t>
            </a:r>
            <a:r>
              <a:rPr lang="ru-RU" dirty="0" err="1" smtClean="0"/>
              <a:t>губность</a:t>
            </a:r>
            <a:r>
              <a:rPr lang="ru-RU" dirty="0" smtClean="0"/>
              <a:t>, </a:t>
            </a:r>
            <a:r>
              <a:rPr lang="ru-RU" dirty="0" err="1" smtClean="0"/>
              <a:t>слюн</a:t>
            </a:r>
            <a:r>
              <a:rPr lang="ru-RU" dirty="0" smtClean="0"/>
              <a:t>..., лен..., лив..., ...бабушка, </a:t>
            </a:r>
            <a:r>
              <a:rPr lang="ru-RU" dirty="0" err="1" smtClean="0"/>
              <a:t>дребед</a:t>
            </a:r>
            <a:r>
              <a:rPr lang="ru-RU" dirty="0" smtClean="0"/>
              <a:t>..., молод..., ...мрак, ...став, куст..., </a:t>
            </a:r>
            <a:r>
              <a:rPr lang="ru-RU" dirty="0" err="1" smtClean="0"/>
              <a:t>жи</a:t>
            </a:r>
            <a:r>
              <a:rPr lang="ru-RU" dirty="0" smtClean="0"/>
              <a:t>..., ...</a:t>
            </a:r>
            <a:r>
              <a:rPr lang="ru-RU" dirty="0" err="1" smtClean="0"/>
              <a:t>сека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МОРФОЛОГИЯ и ОРФОГРАФИЯ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1. Употребите верно </a:t>
            </a:r>
            <a:r>
              <a:rPr lang="ru-RU" u="sng" dirty="0" smtClean="0"/>
              <a:t>не</a:t>
            </a:r>
            <a:r>
              <a:rPr lang="ru-RU" dirty="0" smtClean="0"/>
              <a:t> и </a:t>
            </a:r>
            <a:r>
              <a:rPr lang="ru-RU" u="sng" dirty="0" smtClean="0"/>
              <a:t>ни</a:t>
            </a:r>
            <a:r>
              <a:rPr lang="ru-RU" dirty="0" smtClean="0"/>
              <a:t>. Покажите, слитно или раздельно пишется с последующим словом.</a:t>
            </a:r>
          </a:p>
          <a:p>
            <a:pPr lvl="0"/>
            <a:r>
              <a:rPr lang="ru-RU" dirty="0" smtClean="0"/>
              <a:t>Морозный, (н..)чем (н..)пахнущий воздух проникал глубоко в грудь. </a:t>
            </a:r>
          </a:p>
          <a:p>
            <a:pPr lvl="0"/>
            <a:r>
              <a:rPr lang="ru-RU" dirty="0" smtClean="0"/>
              <a:t>Далеко на севере, на берегу (н..)когда (н..) умолкающего океана, стояла </a:t>
            </a:r>
            <a:r>
              <a:rPr lang="ru-RU" dirty="0" err="1" smtClean="0"/>
              <a:t>ледя</a:t>
            </a:r>
            <a:r>
              <a:rPr lang="ru-RU" dirty="0" smtClean="0"/>
              <a:t> (</a:t>
            </a:r>
            <a:r>
              <a:rPr lang="ru-RU" dirty="0" err="1" smtClean="0"/>
              <a:t>н</a:t>
            </a:r>
            <a:r>
              <a:rPr lang="ru-RU" dirty="0" smtClean="0"/>
              <a:t>, </a:t>
            </a:r>
            <a:r>
              <a:rPr lang="ru-RU" dirty="0" err="1" smtClean="0"/>
              <a:t>нн</a:t>
            </a:r>
            <a:r>
              <a:rPr lang="ru-RU" dirty="0" smtClean="0"/>
              <a:t>) гора. (Н..)чем (н..)интересуясь, она равнодушно смотрела на чернеющее небо, на покрытую (н..)тающим снегом пустыню, на бушующий океан... </a:t>
            </a:r>
          </a:p>
          <a:p>
            <a:pPr lvl="0"/>
            <a:r>
              <a:rPr lang="ru-RU" dirty="0" smtClean="0"/>
              <a:t>Все рожь кругом, как степь живая,</a:t>
            </a:r>
            <a:br>
              <a:rPr lang="ru-RU" dirty="0" smtClean="0"/>
            </a:br>
            <a:r>
              <a:rPr lang="ru-RU" dirty="0" smtClean="0"/>
              <a:t>Н.. замков, н.. морей, н.. гор</a:t>
            </a:r>
            <a:br>
              <a:rPr lang="ru-RU" dirty="0" smtClean="0"/>
            </a:br>
            <a:r>
              <a:rPr lang="ru-RU" dirty="0" smtClean="0"/>
              <a:t>Спасибо, сторона родная,</a:t>
            </a:r>
            <a:br>
              <a:rPr lang="ru-RU" dirty="0" smtClean="0"/>
            </a:br>
            <a:r>
              <a:rPr lang="ru-RU" dirty="0" smtClean="0"/>
              <a:t>За твой чарующий простор!</a:t>
            </a:r>
            <a:br>
              <a:rPr lang="ru-RU" dirty="0" smtClean="0"/>
            </a:br>
            <a:r>
              <a:rPr lang="ru-RU" dirty="0" smtClean="0"/>
              <a:t>              (Некрасов) </a:t>
            </a:r>
          </a:p>
          <a:p>
            <a:endParaRPr lang="ru-RU" dirty="0"/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2. К каким различным частям речи можно отнести слова ЖАРКОЕ, ЗВОНОК, МЕЛОК, ПОЛОН, СМЕЛА, если в них не обозначены ударения? Поставьте ударения, назовите часть речи и приведите пример.</a:t>
            </a:r>
          </a:p>
          <a:p>
            <a:r>
              <a:rPr lang="ru-RU" dirty="0" smtClean="0"/>
              <a:t>3. Определите, какие из данных существительных относятся к </a:t>
            </a:r>
            <a:r>
              <a:rPr lang="ru-RU" u="sng" dirty="0" smtClean="0"/>
              <a:t>одушевленным</a:t>
            </a:r>
            <a:r>
              <a:rPr lang="ru-RU" dirty="0" smtClean="0"/>
              <a:t>, какие — к неодушевленным.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Существо, полк, </a:t>
            </a:r>
            <a:r>
              <a:rPr lang="ru-RU" u="sng" dirty="0" smtClean="0"/>
              <a:t>москвич</a:t>
            </a:r>
            <a:r>
              <a:rPr lang="ru-RU" dirty="0" smtClean="0"/>
              <a:t>, туз (игральная карта), </a:t>
            </a:r>
            <a:r>
              <a:rPr lang="ru-RU" u="sng" dirty="0" smtClean="0"/>
              <a:t>туз</a:t>
            </a:r>
            <a:r>
              <a:rPr lang="ru-RU" dirty="0" smtClean="0"/>
              <a:t> (важный человек), шпроты, </a:t>
            </a:r>
            <a:r>
              <a:rPr lang="ru-RU" u="sng" dirty="0" smtClean="0"/>
              <a:t>матрешка,</a:t>
            </a:r>
            <a:r>
              <a:rPr lang="ru-RU" dirty="0" smtClean="0"/>
              <a:t> труп, </a:t>
            </a:r>
            <a:r>
              <a:rPr lang="ru-RU" u="sng" dirty="0" smtClean="0"/>
              <a:t>мертвец</a:t>
            </a:r>
            <a:r>
              <a:rPr lang="ru-RU" dirty="0" smtClean="0"/>
              <a:t>, </a:t>
            </a:r>
            <a:r>
              <a:rPr lang="ru-RU" u="sng" dirty="0" smtClean="0"/>
              <a:t>покойник.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4. Перед вами два предложения: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 пороге стоял какой-то мальчик;</a:t>
            </a:r>
            <a:br>
              <a:rPr lang="ru-RU" dirty="0" smtClean="0"/>
            </a:br>
            <a:r>
              <a:rPr lang="ru-RU" dirty="0" smtClean="0"/>
              <a:t>Дай мне какой-нибудь карандаш.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Можно ли поменять местами эти определения, ведь оба они выражены неопределенными местоимениями? Если нет, объясните почему.</a:t>
            </a:r>
          </a:p>
          <a:p>
            <a:r>
              <a:rPr lang="ru-RU" dirty="0" smtClean="0"/>
              <a:t>5. Прочитайте и напишите, употребив числительные и существительные в нужной форме.</a:t>
            </a:r>
          </a:p>
          <a:p>
            <a:pPr lvl="0"/>
            <a:r>
              <a:rPr lang="ru-RU" dirty="0" smtClean="0"/>
              <a:t>К 457 прибавить 268. </a:t>
            </a:r>
          </a:p>
          <a:p>
            <a:pPr lvl="0"/>
            <a:r>
              <a:rPr lang="ru-RU" dirty="0" smtClean="0"/>
              <a:t>Предложение принято 375 (голос) против 42 (голос). </a:t>
            </a:r>
          </a:p>
          <a:p>
            <a:pPr lvl="0"/>
            <a:r>
              <a:rPr lang="ru-RU" dirty="0" smtClean="0"/>
              <a:t>Деревня находится в 174 (километр) от города. </a:t>
            </a:r>
          </a:p>
          <a:p>
            <a:r>
              <a:rPr lang="ru-RU" dirty="0" smtClean="0"/>
              <a:t>6. А.С. Пушкин в «Домике в Коломне» сказал, что он не будет пренебрегать служебными словами, а, наоборот, будет активно использовать их, «из мелкой сволочи вербуя рать».</a:t>
            </a:r>
          </a:p>
          <a:p>
            <a:r>
              <a:rPr lang="ru-RU" dirty="0" smtClean="0"/>
              <a:t>Как Вы думаете, почему он назвал служебные слова </a:t>
            </a:r>
            <a:r>
              <a:rPr lang="ru-RU" b="1" dirty="0" smtClean="0"/>
              <a:t>ратью</a:t>
            </a:r>
            <a:r>
              <a:rPr lang="ru-RU" dirty="0" smtClean="0"/>
              <a:t>?</a:t>
            </a:r>
          </a:p>
          <a:p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 СИНТАКСИС И ПУНКТУАЦИЯ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1. Исправьте ошибки, связанные с управлением.</a:t>
            </a:r>
          </a:p>
          <a:p>
            <a:pPr lvl="0"/>
            <a:r>
              <a:rPr lang="ru-RU" dirty="0" smtClean="0"/>
              <a:t>Уделите внимание на здоровье. </a:t>
            </a:r>
          </a:p>
          <a:p>
            <a:pPr lvl="0"/>
            <a:r>
              <a:rPr lang="ru-RU" dirty="0" smtClean="0"/>
              <a:t>Заведующий больницы встретил нас «прохладно». </a:t>
            </a:r>
          </a:p>
          <a:p>
            <a:pPr lvl="0"/>
            <a:r>
              <a:rPr lang="ru-RU" dirty="0" smtClean="0"/>
              <a:t>Все эти мероприятия рассчитаны на благо природы. </a:t>
            </a:r>
          </a:p>
          <a:p>
            <a:pPr lvl="0"/>
            <a:r>
              <a:rPr lang="ru-RU" dirty="0" smtClean="0"/>
              <a:t>Министр понимает о необходимости помочь народу. 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2. Сколько обстоятельств образа действия в пословице «Лучше сидеть сложа руки, чем думать спустя рукава»?</a:t>
            </a:r>
          </a:p>
          <a:p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4AE"/>
            </a:gs>
            <a:gs pos="13000">
              <a:srgbClr val="BD922A"/>
            </a:gs>
            <a:gs pos="21001">
              <a:srgbClr val="BD922A"/>
            </a:gs>
            <a:gs pos="63000">
              <a:srgbClr val="FBE4AE"/>
            </a:gs>
            <a:gs pos="67000">
              <a:srgbClr val="BD922A"/>
            </a:gs>
            <a:gs pos="69000">
              <a:srgbClr val="835E17"/>
            </a:gs>
            <a:gs pos="82001">
              <a:srgbClr val="A28949"/>
            </a:gs>
            <a:gs pos="100000">
              <a:srgbClr val="FAE3B7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3. Расставьте знаки препинания.</a:t>
            </a:r>
          </a:p>
          <a:p>
            <a:r>
              <a:rPr lang="ru-RU" dirty="0" smtClean="0"/>
              <a:t>Ночь была темная звездная дорога чернелась между белевшим снегом выпавшим накануне в день сражения. То перебирая впечатления прошедшего сражения то радостно воображая впечатление которое он произведет известием о победе вспоминая проводы главнокомандующего и товарищей князь Андрей скакал в почтовой бричке испытывая чувство человека долго ждавшего и наконец достигшего начала желаемого </a:t>
            </a:r>
            <a:r>
              <a:rPr lang="ru-RU" dirty="0" err="1" smtClean="0"/>
              <a:t>счастия</a:t>
            </a:r>
            <a:r>
              <a:rPr lang="ru-RU" dirty="0" smtClean="0"/>
              <a:t>. Как скоро он закрывал глаза в ушах его  раздавалась пальба ружей и орудий которая сливалась со стуком колес и впечатлением победы. То ему начинало представляться что русские бегут что он сам  убит; но он поспешно просыпался со </a:t>
            </a:r>
            <a:r>
              <a:rPr lang="ru-RU" dirty="0" err="1" smtClean="0"/>
              <a:t>счастием</a:t>
            </a:r>
            <a:r>
              <a:rPr lang="ru-RU" dirty="0" smtClean="0"/>
              <a:t>  как будто вновь узнавал что ничего этого не было и что напротив французы бежали. Он снова вспоминал все подробности победы свое спокойное мужество  во время сражения и успокоившись задремывал…( по Л.Н. Толстому).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Фонетика и Орфоэпия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sz="5000" dirty="0" smtClean="0"/>
              <a:t>1. Расставьте ударения в следующих словах:</a:t>
            </a:r>
            <a:br>
              <a:rPr lang="ru-RU" sz="5000" dirty="0" smtClean="0"/>
            </a:br>
            <a:r>
              <a:rPr lang="ru-RU" sz="5000" dirty="0" smtClean="0"/>
              <a:t>баловать</a:t>
            </a:r>
          </a:p>
          <a:p>
            <a:r>
              <a:rPr lang="ru-RU" sz="5000" dirty="0" smtClean="0"/>
              <a:t>премировать</a:t>
            </a:r>
            <a:br>
              <a:rPr lang="ru-RU" sz="5000" dirty="0" smtClean="0"/>
            </a:br>
            <a:r>
              <a:rPr lang="ru-RU" sz="5000" dirty="0" smtClean="0"/>
              <a:t>пломбировать</a:t>
            </a:r>
            <a:br>
              <a:rPr lang="ru-RU" sz="5000" dirty="0" smtClean="0"/>
            </a:br>
            <a:r>
              <a:rPr lang="ru-RU" sz="5000" dirty="0" smtClean="0"/>
              <a:t>блокировать</a:t>
            </a:r>
          </a:p>
          <a:p>
            <a:r>
              <a:rPr lang="ru-RU" sz="5000" dirty="0" smtClean="0"/>
              <a:t>красивее</a:t>
            </a:r>
            <a:br>
              <a:rPr lang="ru-RU" sz="5000" dirty="0" smtClean="0"/>
            </a:br>
            <a:r>
              <a:rPr lang="ru-RU" sz="5000" dirty="0" smtClean="0"/>
              <a:t>углубить</a:t>
            </a:r>
            <a:br>
              <a:rPr lang="ru-RU" sz="5000" dirty="0" smtClean="0"/>
            </a:br>
            <a:r>
              <a:rPr lang="ru-RU" sz="5000" dirty="0" smtClean="0"/>
              <a:t>подбодрить</a:t>
            </a:r>
            <a:br>
              <a:rPr lang="ru-RU" sz="5000" dirty="0" smtClean="0"/>
            </a:br>
            <a:r>
              <a:rPr lang="ru-RU" sz="5000" dirty="0" smtClean="0"/>
              <a:t>облегчить</a:t>
            </a:r>
            <a:br>
              <a:rPr lang="ru-RU" sz="5000" dirty="0" smtClean="0"/>
            </a:br>
            <a:r>
              <a:rPr lang="ru-RU" sz="5000" dirty="0" smtClean="0"/>
              <a:t>пиццерия</a:t>
            </a:r>
            <a:br>
              <a:rPr lang="ru-RU" sz="5000" dirty="0" smtClean="0"/>
            </a:br>
            <a:r>
              <a:rPr lang="ru-RU" sz="5000" dirty="0" smtClean="0"/>
              <a:t>исчерпать</a:t>
            </a:r>
            <a:br>
              <a:rPr lang="ru-RU" sz="5000" dirty="0" smtClean="0"/>
            </a:br>
            <a:r>
              <a:rPr lang="ru-RU" sz="5000" dirty="0" smtClean="0"/>
              <a:t>недвижимость</a:t>
            </a:r>
          </a:p>
          <a:p>
            <a:r>
              <a:rPr lang="ru-RU" sz="5000" dirty="0" smtClean="0"/>
              <a:t>новорожденный</a:t>
            </a:r>
            <a:br>
              <a:rPr lang="ru-RU" sz="5000" dirty="0" smtClean="0"/>
            </a:br>
            <a:r>
              <a:rPr lang="ru-RU" sz="5000" dirty="0" smtClean="0"/>
              <a:t>намерение</a:t>
            </a:r>
            <a:br>
              <a:rPr lang="ru-RU" sz="5000" dirty="0" smtClean="0"/>
            </a:br>
            <a:r>
              <a:rPr lang="ru-RU" sz="5000" dirty="0" smtClean="0"/>
              <a:t>ходатайствовать</a:t>
            </a:r>
            <a:br>
              <a:rPr lang="ru-RU" sz="5000" dirty="0" smtClean="0"/>
            </a:br>
            <a:r>
              <a:rPr lang="ru-RU" sz="5000" dirty="0" smtClean="0"/>
              <a:t>феномен.</a:t>
            </a:r>
          </a:p>
          <a:p>
            <a:r>
              <a:rPr lang="ru-RU" sz="5000" dirty="0" smtClean="0"/>
              <a:t>2. Укажите слова, в которых допущены ошибки:</a:t>
            </a:r>
            <a:br>
              <a:rPr lang="ru-RU" sz="5000" dirty="0" smtClean="0"/>
            </a:br>
            <a:r>
              <a:rPr lang="ru-RU" sz="5000" dirty="0" smtClean="0"/>
              <a:t>инцидент</a:t>
            </a:r>
            <a:br>
              <a:rPr lang="ru-RU" sz="5000" dirty="0" smtClean="0"/>
            </a:br>
            <a:r>
              <a:rPr lang="ru-RU" sz="5000" dirty="0" err="1" smtClean="0"/>
              <a:t>прецендент</a:t>
            </a:r>
            <a:r>
              <a:rPr lang="ru-RU" sz="5000" dirty="0" smtClean="0"/>
              <a:t/>
            </a:r>
            <a:br>
              <a:rPr lang="ru-RU" sz="5000" dirty="0" smtClean="0"/>
            </a:br>
            <a:r>
              <a:rPr lang="ru-RU" sz="5000" dirty="0" smtClean="0"/>
              <a:t>перспектива</a:t>
            </a:r>
            <a:br>
              <a:rPr lang="ru-RU" sz="5000" dirty="0" smtClean="0"/>
            </a:br>
            <a:r>
              <a:rPr lang="ru-RU" sz="5000" dirty="0" smtClean="0"/>
              <a:t>будущий</a:t>
            </a:r>
            <a:br>
              <a:rPr lang="ru-RU" sz="5000" dirty="0" smtClean="0"/>
            </a:br>
            <a:r>
              <a:rPr lang="ru-RU" sz="5000" dirty="0" err="1" smtClean="0"/>
              <a:t>жаждующий</a:t>
            </a:r>
            <a:r>
              <a:rPr lang="ru-RU" sz="5000" dirty="0" smtClean="0"/>
              <a:t/>
            </a:r>
            <a:br>
              <a:rPr lang="ru-RU" sz="5000" dirty="0" smtClean="0"/>
            </a:br>
            <a:r>
              <a:rPr lang="ru-RU" sz="5000" dirty="0" err="1" smtClean="0"/>
              <a:t>компроментировать</a:t>
            </a:r>
            <a:r>
              <a:rPr lang="ru-RU" sz="5000" dirty="0" smtClean="0"/>
              <a:t>.</a:t>
            </a:r>
          </a:p>
          <a:p>
            <a:endParaRPr lang="ru-RU" dirty="0"/>
          </a:p>
        </p:txBody>
      </p:sp>
      <p:sp>
        <p:nvSpPr>
          <p:cNvPr id="28674" name="AutoShape 2" descr="data:image/jpeg;base64,/9j/4AAQSkZJRgABAQAAAQABAAD/2wCEAAkGBxQTEhUUExQWFhUXGBsXFxgXFxgXHBwcFRoXGBgUFxgcHCggGBwlHBcXITEhJSkrLi4uFx8zODMsNygtLiwBCgoKDg0OGhAQGiwdHyQsLCwsLCwsLCwsLCwsLCwsLCwsLCw0LCwsLCwsLCwsLCwsLCwsLCwsLCwsLCwsLCwsLP/AABEIAMIBAwMBIgACEQEDEQH/xAAbAAACAgMBAAAAAAAAAAAAAAAEBQIDAAEGB//EAEIQAAECBAMECAMHAwMCBwAAAAEAAgMEESEFMUESUWFxBiKBkaGxwfATMtEUI0JSYnLhM7LxU4LCktIHFSRDY3Pi/8QAGgEAAwEBAQEAAAAAAAAAAAAAAQIDBAAFBv/EACgRAAMAAgEDBAICAwEAAAAAAAABAgMRMQQhMhIUQVEFIhVCE2FxM//aAAwDAQACEQMRAD8AFmMQLzex3IWNEJB+uqnMwaFDm/vVe1DWjz2Uk3Fe3wUY5yKm4Zc7rUybBVTFZAHQKLollWIlFQ9/1RaYAj4o+i2IuY367kC093qrIYr21qu0EMEYdiu+Y170taFa1xG/3vQcnbGJcaWWMBvfjVUy0atkaaHkpudDbNQ3nirTWi21goKZ8eKuYB4e+Sno4oF+9ESrQ3rOyGforGMGW9Sm5e2zvslYRVNl0VxIy0VP2cjXJNGwNgGypiOqigE4EAOBud/8K+LKgDquoqGxFGJFrRFIARCithmwBIGZurouLOIIrnQEC3FKzcZqt4KZ4ztjduJnKv8AhSZO6A+9yTB2SshlK8YUxv8AazmN6Pkp94vWtc6+8kkgxEXCiKVQMmdC+Za+hNGkfNTUWoRopOjN/KLHj9bpRLxBr74ot0OmvHsUWghDoLHmpJA3ChH8KcCUh6uaabgT6b1XDgEivcEVDg1NRX+eCDCbZAY3JoOtT6DRSfPUyDRrkPCyIECmlEPMSuo91Sh7gYmSb18Vih9n4NWJwaE0KE11ajiUpnG0dUdidSopqleKFoqSQBWlyrp65F1vgXvHhmqIo/hdHhOFw4wvtfICCLX5HRUznRmIK/De124Hqnkpx+S6d1p1orXSZUt6OVigVUWN9+iPm8ImG5wX8w0uHKoqqWyUX/RiX/Q7uyXozmx0tpozOKXwDtZp7qp7GfO/omEphEd5tAi/9DhftCcSfQmbiX+EGDe9wHgKpaz4p5pBUU+Ec0Yf0K18O9O/+V30r/4duP8AWjAcGC/efomcPoTLMuWueeLj5Cix5PyWCeHv/heelyP/AEeaNZs5IxjjY0XoTujksP8A2WeJ9UM/AIH+lbgXD1WZ/lsX0yi6K/tHGsj7xn6ItsdhpfL3dFYzhMKGC5u2ALkVB7L5JGYVPlvwPu6vj6vHkW0SvBccjltLVRkOYqBbaIrTTtSuSeHNFTlUcUdAYWi5qNFXsyWiuers3FLJYTRNvhOidVjS88BVbPRmZdfZa39zr9wqleSJ8noZRVcITeSiB75J+OiMb/Uhg/7j6KiN0UmB8pY7tI8wguqw78kF4Mn0JmOWOKtjYZHh124TqDUAuHOoVDooPNa4uKXZ7JVNLlEAQPRWsiZ5IaK+6gX+/NFgQa2Lutu7EZCja96TQ4mdxkj5OViRT90xz6bhbtKhel3Y6W+BtLPsnEv5JBPNdAc1riNoippoOPFHSc8KeXJZf8kX4vZRxU8oeyrqZpxJuFAT7oucEapzyuezRWS0495oxvaTZQzZYjyZTHFVwdRNvDilsYgZFCxnubQF1hnp2JVGxdpcNmvMqWPPNV6UPeNpbY2EIe6lYg2TAIzW1p7kdiGXmAA4EUdS3PgkGLNLhTjn2FFSc2NijhVVTUwHNtofQrTa/UGLyR1eANo6n6aJnHYM0vwYUef2+oTN4qvkXPc91sqgwzahPeU2guI1uggxFwMqLl2FYwgOqAjIKElGo+GtEIlRVEahoiOfCQ8ZlkaQExfRVPaLqb23UI5oFIojmukjAYb+LSPDNcTEi2r+mvgu4xJ4IcDqCPNefRXVh1/T6Zr0Oj4aM3ULgJ6JxvjQm16rqWO/QV3804kJgmu2CADQDIk7hw4oDoTL0gstenpkiZGGS81F9ot7rKS6zJCcoo+mm2mzvsFAa2wA4BHxkrwT5Qm8UKap0tsZpLgqDLVVZcrUJMlLT7BSCIcwKLTpeFEHXhsdzaD6JJFiEG1UxlHOoeyiSba4YXK+QSP0alXuNYQFfylze2gNEO/oPKn/AFP+v+E8g8c1a1yp7vNPFMR4YfwhHK9E5VhrsbR/WS7wyTl9Gto0AAZAWHYFJxQ0y+2ilkz3fk2x5xzPCOF6Vxfvq5UZ5E3S/DBFeyBDB2nExCSdBtWJOlBRO8TweJNRdllrULtBfz4LopLBxAhiHCG0W12nG9zc13nyVOmyvHugZZVLQtErstDc9+hPPcOCZSkB35tkcLeKm2VI1uUJ0gxZkrD2nULjZra3J9BvQmnkvfLEpKJ0gXpFiUOWbUdaK75Ab/7juCRSMSLFO3EJJ8ByGiVScu+PFMWIaudc+gG4ALrJSCGDsXrYcCnv8mHJk2ThuIFligFi1kNnDNi2U4DrO4U8ihnFFSAs8cvJyvfiNi80eh4UbiurPOiNii6BkTdv7P8AtzTBwXyL5Z7bLYQRcBt0PBho6XaikKwqXCNhoWGEXDV4RGmToqI7ahFUVEUp6QJFb4d0NMtsUc5DTCgVOOxoENedwJ8CvPqn4A/Z6L0XpCBsRKG+yfJcFMspAy/Ct/SeNMjn/qPeh0PqDki5JvWOtXE+JVPRdlIYpqyq3hryQDrqvNrk1I7XBmio5ZJzEYk3Ry910T2WV4XYlXIAWICYKZubmls07MUSWGRfCZV3BNIQQUuy6YQ2pJGotLLVCqRQVURlLo1IqZSShxAdENB37kSyGXGg98FCcm2sHw2mpyds58h9UYxb7sFXo3CDWdSHl+J/Hc3jxRsBlqUAG5KYcw7IQ30/b3K/7RFOTac7eC1TKI1RZOOZDaXuIaGgkk2oBmvHsTxD7ZMuiVdsfLDB0aOHHNGdPukbosQyzHEtY77wg2Lm/hA3Dz5ITBJfLvW7pem1+2jNlyfB1uDS4DeSvmagqOHvoATlQ+FVcHA5Lap0ZWwP4jtFtEuhtO5Yjo7ZwsMXur5RlXuAyoD6eqHNjxRWD/1Hfs/5N+qpfix8XmjvMNptAfo8tlM26JVhbaxqbmO/4pwRdfJfJ7TCIYRsFqCgI2EbqkomwuGioaHYiGK0k2WVQswUSqIwQp9jpACqY+RRLmoeM1QbLI5PG4VWuFMw7yXDT7fucr7PFei4oOtRcLikDqOG7aHdVb+j7zSI5+ZHHRplIba/l9FrD4IJP7iFLo+aQ23058M1LCD1v9xXm1yajtcDgBopyTs5JXhhFExMSy0xwZ65Bojs0qjOqUXMuugnFTseTUIXRkEISBmjIOaEhZfRRiX6u9bivoFM0aK1ucq+dFZLZJsriwzTYbb8ztQNw4lSl5aFCH4Qd5uUBFmm3FS7hXZH8qqaxIUtDaBr7AToRsYRcRh6OqeC5Xp10r+yS5LR94/qwwd5F3UzoPorMR6QtgtL3uAG4UvrQDMryLpZi7pyOyI5oaNkhgzNK6nUq+JO60Sp9ivDIZPWNyTUk6k3JXTSMbZI03pPIMoAiV7kRpGGntnXOxBuyQ3MC38JfJzp2gDp670rbGz8FZJxBUp3C0T2dS2brnTuWIFsVtNVpJ6A7OdNz3onBz946n5D/cxUbCvwkfen9p82lCvFlcX/AKI77BGVjV/SQeNaH0TiM26CwhgDm01bXvCaxGXXyeu57VEJdqMgNoqoARcEKqRNsJYEQxUtV7U6EZKiHilEgKmKLJb4OnkCqqJhE0Q8woMsjmsSNXrhsWeNqINKu9V20+7rleaTExtBzt9Xd9SV6HQ/2I53wdHgsbZgsJ/KEVg8SsVxGW25CYE37llfyN8tVdgLqxLb15leTNbO/wAPfZFvfZBSORVxfpotU8Gd8lMyUC96PiDJCPbtJbQZZKWV/wAYNbtGwF0Nt7I8lVCgGPE2a9RufvyQlfCObGcm3b+8d8jTYfmd9B5oLEZh1auPYEwmZkWa0Ua2wHqlc0Nu2qN5ZnsKobWxdFmQ2pSiexQhp2rkkADhy3ZovEJBwBAIPNcnFhPiRdl1bdytGSa4ZBxS5QnxeM6NEJNmNadhugrrzKXYpL7D4Q/TXxXbx8IDdsUyh7XcuV6VspHY3dDHiStXR1u2dnnUonLmwV9bBCS2SIYDQcF9BPB5jNtfoiJIjaQtETJCr89FzAP2QWkXae9YtQ4drm/NYpdwHPxIl0RhLvvCT+V3ogS+9+aJlDd37T6Lsi/RlcdatM9PwOxh/sH9oXQfDqEiwQVMI72A97QumDLUXyaX7M9qmCQWXRcOHRbhwrlWgKuiezbAiEPDOivTyhGToqo+SsLlTGKnfA0gxQM5EojnWCUzZUGWRy3SF7gyIWgk7JsOS4GPhkb4bnBtgD1daAZ0Xo0/cpS6pNFTH1VYlpBeNVyAdG4hMFg3MH0RXRwfeOtqiYcLZJ5ZBa6Mt68Su8071m3t7KPg7SSHVU6Kco2y2WLXPBnZRENkviGhTKK1J53qgk6VQs6SRdtPaO30FO1MXUhs2QRU3cef8WS6BEEKGI5zcAIY11q7x80kjTj3OLjRtT+I18ElV6F/sKXqY6dM3z8VF800AmqUQ5lhNDEFeA+pWR4jaGsSg31AWX/HdFtyijFcSOy7ZBrehoc70UOiskXO2nXJNSSlkRxfE2YTy5mpvc6ipzC7fo7JbAC1xH+OSFV6mKOkjdkxiNIXovNulD6zI4Q2epXpnTECsbjDovM+kTf/AFP+xnkVt/HebI9V4I3AFkTCzC1LsspthGldK2X0i7I8lm3tB81VBcQ7NRc653KDX3quYEGxJs1Nz3raHbsm5zWJdh0QOaKks3V/Ka94V0pJ1aCdfM6I6LJhjHOGeyR4hTyUvQ0PC/ZHonRtv9IboY/tAXSNC5ro4aPYDn8MeQXSvdRfLr5/6ezRYxaKyG5bTiGhmrmZKom6uGSaRWZEKFjOV7noSYKnY8lUSLZKJ1yYRils2aZrO33LJCaaZUlBNhXR0y+rlCI2ynQ6NQ25nhRD9GoX3sXnbwV7nUaaIbo2+seJzNfBCQs7qUFlbsKmTfZFUWqX2M7BZiwSWXhtjEkn7ul9La9630ncSWQwTR20CAd9u1A4sx0OVEvDID3CjnHQammu4Jm18g7/AALcTxH4sQkEtaDsMA0aN24lBvmAz8DnDeBUd6WvwHV0Qudxp5VRkrhz2CziB2/4Umpp72U3SWtEY8zLxOq5jjXQtKHbh8AZQnV02i71TSsUfjIHYPREy0ma1dcnUmpTqfSuwjeyWC4cBei6qG4NCAlYdArYhUqtsdSc/wBJnbTol7bPk1eddJLzIP6G+q73G/mi1/L5NXAY6+saG7fDb65L0PxnmyHVr9EFywy71KZmMm0yP8KiBMhot8x8FUTVfSJnj/JaQFWBc++1aJWbS5hRcwkAAeq2oV90WJAnUy8sAicQh0hO328wpywCliDaMpxHmFnyP9WUx+aOkwl/30PkP7Suic+65OA4iMwDf6FdK16+bhnsVyFQ4iMASxjrpgx29UTJtE6XUnlQ1W3J9i6K4j0BMx1dMxKJdFus+SisSZHiVyQcZ1rqx5oEumn11Wbe2V0Loz6xG81uacaUS+bfR4U3xy40rog33GDi2rDy3oHo1G+/fTUlFQD1Sl3R80mHZmr/AKrkzmeiSmSJjTLWNLnGgHuiFw1wLSNxQ05LuiHZ/CT40rXhqteOdrsZ7emAh20TMRBQCzBnupT3mUtc4vJJaSTpkOXFMcTiDbbCbZjRU+n17UPEisao291oddls3DFBcAclRNRw1QM0NBUoDGZ1sJtXkFx+VgzJ+nFWiEyVWwSfngwg0ucm+p5I3CC51zqk+GyT4z9t9z4Abgu2kZINCbI0lo6F8kmWWnVVrwoPCymk5jpNlFIz2CPBcDi3zwv/AKmruek0WjYnKnfZcTjUOj4PGGPNel+M8mZes8EFwoIcBwQ74NDRGSIsPd1CYYds8V9Op7Hit9wYNUHC6IA7/d1W5uiFIKJwnGixYwmixJoY7OCOz3mo407Yg7Wm0PC6IhtpmhekDvuKfqy71kyv9WUx+SHMs6sdh95fyukhuXKvnWQ4jXG9DkLmhoLjTeugk56HEu1wPavnJPYoZwM0W5yXsKvhOqqCB8NyxzlRDeq489DZ8z2jtv3ZlNsGiqOChHNVMz0hh/gaX+Hhn4JBP4jFebn4bNwIb3m58lmvWy07G87Fa35nAczRI5rE4ZFNtvekkbE5Zp6z2F2p+Y9pO0qTj8uBQOpxDR/23UlA+wubeHXDgeRWpYXpvS185LxNW7WhLdg9hbRZBe9pBaQ8aAm/fRc4CmPIkfZad6W9HomzHO6przVM1O7TaXDqZHP+UBhEfail1CADn2nVLpo49WwmZF1qcxEQqkXr3rjhikUikAWNtula8vqo4o55DWbZJb8xJNSTn8tLLRjbRKkiE1jEX4hc0VqTWo8lUz47rh/Y5o8CFKXkogzd37fmbJpCjOZm1jxrRwr6eSp6pXwJ6WLRGmALBoO/Z/lVQsHe9+28lzjqfdl08pGhP12Tuci2wd1Cg8nbsco7lWGyIaKUTEsUIURTKi+7KJAxzUgVFwpmaIZ+IQxWr213V9Eo5y3S35nDSg9+K47FotXQj+n6LqOk0wHGIWmoDajsF81xj4tXM4D6L0fxnkzJ1nih3JPt4f4U4rt/aq5Yiim5nhmvq44PFfJpwCFe1FfDPsIaMylkznscmY1nFYowzZYoDnoIh6aaoPHpdzoYDW1Na0sNDe9tfBMZdtuKtcytqLFS2tFE9PZ5u18zDJqak5igofGy22ceblpa7e3/ACu4j4Y1xrbVah4K3cFjfRY38GldXZysPpJNtAo91rZk+qJhdKZkD+o+vP8AiyfvwUblUMFG5d7HGd7uhRE6TRHgfEa554ucR3VAUX9IopsGBoyoGN9SU9/8maMwFBuGNBy5WTLocf0B9XYjONxiKdccAQ3+1qEc5zvmh7XFzi70XVsw4blcMPG7dwT+zxr4FfVX9nEPljT+k3vKE+y//GO931Xo0ORbuUH4S3OwTLpY+ge5v7PPxDdowW4nks+83U5W9F3b8MHAqmJhg3LvaY38A9zf2cVHDoga11bfivXvQjYcRh2Q9xaTUgAf8l3b8MaBSioOFjckfQQ+B11taFMn0qdDe1r2HZDCIbRQkuAs550HJc/FixXklxcSTWxOt7XsuiZhzXvMTZpSrWk63zG4W8SjoOGtzQjoY+g11dHLQYz25A95+qMg47MNyy3GrvMp9FwwIX7CFT+Px/QvvL+wYdJYp+aGwn9v/wClj+ksW2y3Z5E/VGtkQpHDxuQf4/H9B95f2L3dJ4+pcfPzUXdKotL7Z7T9Uc+RA0QkSSF138fi+g+8sEidIHOrVju+tOVSgX4i+ti7tDfRM/sY3Lf2EI/xmH6B7y/sWuxJxaQ5tQRQ5aodkKpbYigod6etkhuUmygqbdyrh6GMb3K0TydTVruQloduKm5itbD9/RYR9QvTlaRkZVtaUQs36o5g8fDehptqr/UX5AgxYrhQLFlKHoUaaDXUopMjtpWvHihMQlIhNYYrU3rTnXwp28FUJeNVwAFNMrgmlewX7aLFtFOSczOOJtalaU470dhTy6pJ5oR8k+3VNaMrTZvntZ6Ze7qcGDFaKXB6o2qtP4iXHP8ALTNFtcHDZzarZh0HKihhcR7h1xQilrbhe1ddpXu6xu6maXZwFNUJAH8Ki+5WRW0FagkBBtiluYunTFLzbLXfZaMbt0+ipnIhLRa2+ioYCKgAk5fymBsYQ5kVp759yi4dYEm3Ow4KUvLhtyL94totxng+/FA7Zp5yHDz3KIfaiGiROKra41TIDYRFdT1VDjmoueamqsgsB39iYUDdDpSmQy+i00ouPApQC9UM6HTNMtB2ZXuWzBFOxVl9+a0XkJgEdi91MtVbYtVPb3e6IMZFL1SYXciQa27VB9lyDsFMv4qBZoUXtKLxVOgFDVstUgFtrfBEBTs081ryvREfDUXMO5VTFZSBrpqhp1uaZQoFRrTJCYgA0U13I0+wFyLGhYoVG8rFn9RU9Ql/m7US8dXt+q0sWEJcPoqnC60sXI58FLPfcoPWLEfkHwQ1PIrUYdYLFidCk3Dqjn6FSaLHsWLFxxGYyHMIBn4lixchTcQdVVw9VtYn+BTIgv74qcL5e36rSxcEuhoKfzWLEyORSwZq6MLe+C0sThFzc+9S+v1WLFwxL6qLsytLFyCUK5osOSxYnRxpnqohYsRAy5uQW4ot2eqxYnRNk5MfL73JDNmrjVYsQsM8gpWLFigV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6" name="AutoShape 4" descr="data:image/jpeg;base64,/9j/4AAQSkZJRgABAQAAAQABAAD/2wCEAAkGBxQTEhUUExQWFhUXGBsXFxgXFxgXHBwcFRoXGBgUFxgcHCggGBwlHBcXITEhJSkrLi4uFx8zODMsNygtLiwBCgoKDg0OGhAQGiwdHyQsLCwsLCwsLCwsLCwsLCwsLCwsLCw0LCwsLCwsLCwsLCwsLCwsLCwsLCwsLCwsLCwsLP/AABEIAMIBAwMBIgACEQEDEQH/xAAbAAACAgMBAAAAAAAAAAAAAAAEBQIDAAEGB//EAEIQAAECBAMECAMHAwMCBwAAAAEAAgMEESEFMUESUWFxBiKBkaGxwfATMtEUI0JSYnLhM7LxU4LCktIHFSRDY3Pi/8QAGgEAAwEBAQEAAAAAAAAAAAAAAQIDBAAFBv/EACgRAAMAAgEDBAICAwEAAAAAAAABAgMRMQQhMhIUQVEFIhVCE2FxM//aAAwDAQACEQMRAD8AFmMQLzex3IWNEJB+uqnMwaFDm/vVe1DWjz2Uk3Fe3wUY5yKm4Zc7rUybBVTFZAHQKLollWIlFQ9/1RaYAj4o+i2IuY367kC093qrIYr21qu0EMEYdiu+Y170taFa1xG/3vQcnbGJcaWWMBvfjVUy0atkaaHkpudDbNQ3nirTWi21goKZ8eKuYB4e+Sno4oF+9ESrQ3rOyGforGMGW9Sm5e2zvslYRVNl0VxIy0VP2cjXJNGwNgGypiOqigE4EAOBud/8K+LKgDquoqGxFGJFrRFIARCithmwBIGZurouLOIIrnQEC3FKzcZqt4KZ4ztjduJnKv8AhSZO6A+9yTB2SshlK8YUxv8AazmN6Pkp94vWtc6+8kkgxEXCiKVQMmdC+Za+hNGkfNTUWoRopOjN/KLHj9bpRLxBr74ot0OmvHsUWghDoLHmpJA3ChH8KcCUh6uaabgT6b1XDgEivcEVDg1NRX+eCDCbZAY3JoOtT6DRSfPUyDRrkPCyIECmlEPMSuo91Sh7gYmSb18Vih9n4NWJwaE0KE11ajiUpnG0dUdidSopqleKFoqSQBWlyrp65F1vgXvHhmqIo/hdHhOFw4wvtfICCLX5HRUznRmIK/De124Hqnkpx+S6d1p1orXSZUt6OVigVUWN9+iPm8ImG5wX8w0uHKoqqWyUX/RiX/Q7uyXozmx0tpozOKXwDtZp7qp7GfO/omEphEd5tAi/9DhftCcSfQmbiX+EGDe9wHgKpaz4p5pBUU+Ec0Yf0K18O9O/+V30r/4duP8AWjAcGC/efomcPoTLMuWueeLj5Cix5PyWCeHv/heelyP/AEeaNZs5IxjjY0XoTujksP8A2WeJ9UM/AIH+lbgXD1WZ/lsX0yi6K/tHGsj7xn6ItsdhpfL3dFYzhMKGC5u2ALkVB7L5JGYVPlvwPu6vj6vHkW0SvBccjltLVRkOYqBbaIrTTtSuSeHNFTlUcUdAYWi5qNFXsyWiuers3FLJYTRNvhOidVjS88BVbPRmZdfZa39zr9wqleSJ8noZRVcITeSiB75J+OiMb/Uhg/7j6KiN0UmB8pY7tI8wguqw78kF4Mn0JmOWOKtjYZHh124TqDUAuHOoVDooPNa4uKXZ7JVNLlEAQPRWsiZ5IaK+6gX+/NFgQa2Lutu7EZCja96TQ4mdxkj5OViRT90xz6bhbtKhel3Y6W+BtLPsnEv5JBPNdAc1riNoippoOPFHSc8KeXJZf8kX4vZRxU8oeyrqZpxJuFAT7oucEapzyuezRWS0495oxvaTZQzZYjyZTHFVwdRNvDilsYgZFCxnubQF1hnp2JVGxdpcNmvMqWPPNV6UPeNpbY2EIe6lYg2TAIzW1p7kdiGXmAA4EUdS3PgkGLNLhTjn2FFSc2NijhVVTUwHNtofQrTa/UGLyR1eANo6n6aJnHYM0vwYUef2+oTN4qvkXPc91sqgwzahPeU2guI1uggxFwMqLl2FYwgOqAjIKElGo+GtEIlRVEahoiOfCQ8ZlkaQExfRVPaLqb23UI5oFIojmukjAYb+LSPDNcTEi2r+mvgu4xJ4IcDqCPNefRXVh1/T6Zr0Oj4aM3ULgJ6JxvjQm16rqWO/QV3804kJgmu2CADQDIk7hw4oDoTL0gstenpkiZGGS81F9ot7rKS6zJCcoo+mm2mzvsFAa2wA4BHxkrwT5Qm8UKap0tsZpLgqDLVVZcrUJMlLT7BSCIcwKLTpeFEHXhsdzaD6JJFiEG1UxlHOoeyiSba4YXK+QSP0alXuNYQFfylze2gNEO/oPKn/AFP+v+E8g8c1a1yp7vNPFMR4YfwhHK9E5VhrsbR/WS7wyTl9Gto0AAZAWHYFJxQ0y+2ilkz3fk2x5xzPCOF6Vxfvq5UZ5E3S/DBFeyBDB2nExCSdBtWJOlBRO8TweJNRdllrULtBfz4LopLBxAhiHCG0W12nG9zc13nyVOmyvHugZZVLQtErstDc9+hPPcOCZSkB35tkcLeKm2VI1uUJ0gxZkrD2nULjZra3J9BvQmnkvfLEpKJ0gXpFiUOWbUdaK75Ab/7juCRSMSLFO3EJJ8ByGiVScu+PFMWIaudc+gG4ALrJSCGDsXrYcCnv8mHJk2ThuIFligFi1kNnDNi2U4DrO4U8ihnFFSAs8cvJyvfiNi80eh4UbiurPOiNii6BkTdv7P8AtzTBwXyL5Z7bLYQRcBt0PBho6XaikKwqXCNhoWGEXDV4RGmToqI7ahFUVEUp6QJFb4d0NMtsUc5DTCgVOOxoENedwJ8CvPqn4A/Z6L0XpCBsRKG+yfJcFMspAy/Ct/SeNMjn/qPeh0PqDki5JvWOtXE+JVPRdlIYpqyq3hryQDrqvNrk1I7XBmio5ZJzEYk3Ry910T2WV4XYlXIAWICYKZubmls07MUSWGRfCZV3BNIQQUuy6YQ2pJGotLLVCqRQVURlLo1IqZSShxAdENB37kSyGXGg98FCcm2sHw2mpyds58h9UYxb7sFXo3CDWdSHl+J/Hc3jxRsBlqUAG5KYcw7IQ30/b3K/7RFOTac7eC1TKI1RZOOZDaXuIaGgkk2oBmvHsTxD7ZMuiVdsfLDB0aOHHNGdPukbosQyzHEtY77wg2Lm/hA3Dz5ITBJfLvW7pem1+2jNlyfB1uDS4DeSvmagqOHvoATlQ+FVcHA5Lap0ZWwP4jtFtEuhtO5Yjo7ZwsMXur5RlXuAyoD6eqHNjxRWD/1Hfs/5N+qpfix8XmjvMNptAfo8tlM26JVhbaxqbmO/4pwRdfJfJ7TCIYRsFqCgI2EbqkomwuGioaHYiGK0k2WVQswUSqIwQp9jpACqY+RRLmoeM1QbLI5PG4VWuFMw7yXDT7fucr7PFei4oOtRcLikDqOG7aHdVb+j7zSI5+ZHHRplIba/l9FrD4IJP7iFLo+aQ23058M1LCD1v9xXm1yajtcDgBopyTs5JXhhFExMSy0xwZ65Bojs0qjOqUXMuugnFTseTUIXRkEISBmjIOaEhZfRRiX6u9bivoFM0aK1ucq+dFZLZJsriwzTYbb8ztQNw4lSl5aFCH4Qd5uUBFmm3FS7hXZH8qqaxIUtDaBr7AToRsYRcRh6OqeC5Xp10r+yS5LR94/qwwd5F3UzoPorMR6QtgtL3uAG4UvrQDMryLpZi7pyOyI5oaNkhgzNK6nUq+JO60Sp9ivDIZPWNyTUk6k3JXTSMbZI03pPIMoAiV7kRpGGntnXOxBuyQ3MC38JfJzp2gDp670rbGz8FZJxBUp3C0T2dS2brnTuWIFsVtNVpJ6A7OdNz3onBz946n5D/cxUbCvwkfen9p82lCvFlcX/AKI77BGVjV/SQeNaH0TiM26CwhgDm01bXvCaxGXXyeu57VEJdqMgNoqoARcEKqRNsJYEQxUtV7U6EZKiHilEgKmKLJb4OnkCqqJhE0Q8woMsjmsSNXrhsWeNqINKu9V20+7rleaTExtBzt9Xd9SV6HQ/2I53wdHgsbZgsJ/KEVg8SsVxGW25CYE37llfyN8tVdgLqxLb15leTNbO/wAPfZFvfZBSORVxfpotU8Gd8lMyUC96PiDJCPbtJbQZZKWV/wAYNbtGwF0Nt7I8lVCgGPE2a9RufvyQlfCObGcm3b+8d8jTYfmd9B5oLEZh1auPYEwmZkWa0Ua2wHqlc0Nu2qN5ZnsKobWxdFmQ2pSiexQhp2rkkADhy3ZovEJBwBAIPNcnFhPiRdl1bdytGSa4ZBxS5QnxeM6NEJNmNadhugrrzKXYpL7D4Q/TXxXbx8IDdsUyh7XcuV6VspHY3dDHiStXR1u2dnnUonLmwV9bBCS2SIYDQcF9BPB5jNtfoiJIjaQtETJCr89FzAP2QWkXae9YtQ4drm/NYpdwHPxIl0RhLvvCT+V3ogS+9+aJlDd37T6Lsi/RlcdatM9PwOxh/sH9oXQfDqEiwQVMI72A97QumDLUXyaX7M9qmCQWXRcOHRbhwrlWgKuiezbAiEPDOivTyhGToqo+SsLlTGKnfA0gxQM5EojnWCUzZUGWRy3SF7gyIWgk7JsOS4GPhkb4bnBtgD1daAZ0Xo0/cpS6pNFTH1VYlpBeNVyAdG4hMFg3MH0RXRwfeOtqiYcLZJ5ZBa6Mt68Su8071m3t7KPg7SSHVU6Kco2y2WLXPBnZRENkviGhTKK1J53qgk6VQs6SRdtPaO30FO1MXUhs2QRU3cef8WS6BEEKGI5zcAIY11q7x80kjTj3OLjRtT+I18ElV6F/sKXqY6dM3z8VF800AmqUQ5lhNDEFeA+pWR4jaGsSg31AWX/HdFtyijFcSOy7ZBrehoc70UOiskXO2nXJNSSlkRxfE2YTy5mpvc6ipzC7fo7JbAC1xH+OSFV6mKOkjdkxiNIXovNulD6zI4Q2epXpnTECsbjDovM+kTf/AFP+xnkVt/HebI9V4I3AFkTCzC1LsspthGldK2X0i7I8lm3tB81VBcQ7NRc653KDX3quYEGxJs1Nz3raHbsm5zWJdh0QOaKks3V/Ka94V0pJ1aCdfM6I6LJhjHOGeyR4hTyUvQ0PC/ZHonRtv9IboY/tAXSNC5ro4aPYDn8MeQXSvdRfLr5/6ezRYxaKyG5bTiGhmrmZKom6uGSaRWZEKFjOV7noSYKnY8lUSLZKJ1yYRils2aZrO33LJCaaZUlBNhXR0y+rlCI2ynQ6NQ25nhRD9GoX3sXnbwV7nUaaIbo2+seJzNfBCQs7qUFlbsKmTfZFUWqX2M7BZiwSWXhtjEkn7ul9La9630ncSWQwTR20CAd9u1A4sx0OVEvDID3CjnHQammu4Jm18g7/AALcTxH4sQkEtaDsMA0aN24lBvmAz8DnDeBUd6WvwHV0Qudxp5VRkrhz2CziB2/4Umpp72U3SWtEY8zLxOq5jjXQtKHbh8AZQnV02i71TSsUfjIHYPREy0ma1dcnUmpTqfSuwjeyWC4cBei6qG4NCAlYdArYhUqtsdSc/wBJnbTol7bPk1eddJLzIP6G+q73G/mi1/L5NXAY6+saG7fDb65L0PxnmyHVr9EFywy71KZmMm0yP8KiBMhot8x8FUTVfSJnj/JaQFWBc++1aJWbS5hRcwkAAeq2oV90WJAnUy8sAicQh0hO328wpywCliDaMpxHmFnyP9WUx+aOkwl/30PkP7Suic+65OA4iMwDf6FdK16+bhnsVyFQ4iMASxjrpgx29UTJtE6XUnlQ1W3J9i6K4j0BMx1dMxKJdFus+SisSZHiVyQcZ1rqx5oEumn11Wbe2V0Loz6xG81uacaUS+bfR4U3xy40rog33GDi2rDy3oHo1G+/fTUlFQD1Sl3R80mHZmr/AKrkzmeiSmSJjTLWNLnGgHuiFw1wLSNxQ05LuiHZ/CT40rXhqteOdrsZ7emAh20TMRBQCzBnupT3mUtc4vJJaSTpkOXFMcTiDbbCbZjRU+n17UPEisao291oddls3DFBcAclRNRw1QM0NBUoDGZ1sJtXkFx+VgzJ+nFWiEyVWwSfngwg0ucm+p5I3CC51zqk+GyT4z9t9z4Abgu2kZINCbI0lo6F8kmWWnVVrwoPCymk5jpNlFIz2CPBcDi3zwv/AKmruek0WjYnKnfZcTjUOj4PGGPNel+M8mZes8EFwoIcBwQ74NDRGSIsPd1CYYds8V9Op7Hit9wYNUHC6IA7/d1W5uiFIKJwnGixYwmixJoY7OCOz3mo407Yg7Wm0PC6IhtpmhekDvuKfqy71kyv9WUx+SHMs6sdh95fyukhuXKvnWQ4jXG9DkLmhoLjTeugk56HEu1wPavnJPYoZwM0W5yXsKvhOqqCB8NyxzlRDeq489DZ8z2jtv3ZlNsGiqOChHNVMz0hh/gaX+Hhn4JBP4jFebn4bNwIb3m58lmvWy07G87Fa35nAczRI5rE4ZFNtvekkbE5Zp6z2F2p+Y9pO0qTj8uBQOpxDR/23UlA+wubeHXDgeRWpYXpvS185LxNW7WhLdg9hbRZBe9pBaQ8aAm/fRc4CmPIkfZad6W9HomzHO6przVM1O7TaXDqZHP+UBhEfail1CADn2nVLpo49WwmZF1qcxEQqkXr3rjhikUikAWNtula8vqo4o55DWbZJb8xJNSTn8tLLRjbRKkiE1jEX4hc0VqTWo8lUz47rh/Y5o8CFKXkogzd37fmbJpCjOZm1jxrRwr6eSp6pXwJ6WLRGmALBoO/Z/lVQsHe9+28lzjqfdl08pGhP12Tuci2wd1Cg8nbsco7lWGyIaKUTEsUIURTKi+7KJAxzUgVFwpmaIZ+IQxWr213V9Eo5y3S35nDSg9+K47FotXQj+n6LqOk0wHGIWmoDajsF81xj4tXM4D6L0fxnkzJ1nih3JPt4f4U4rt/aq5Yiim5nhmvq44PFfJpwCFe1FfDPsIaMylkznscmY1nFYowzZYoDnoIh6aaoPHpdzoYDW1Na0sNDe9tfBMZdtuKtcytqLFS2tFE9PZ5u18zDJqak5igofGy22ceblpa7e3/ACu4j4Y1xrbVah4K3cFjfRY38GldXZysPpJNtAo91rZk+qJhdKZkD+o+vP8AiyfvwUblUMFG5d7HGd7uhRE6TRHgfEa554ucR3VAUX9IopsGBoyoGN9SU9/8maMwFBuGNBy5WTLocf0B9XYjONxiKdccAQ3+1qEc5zvmh7XFzi70XVsw4blcMPG7dwT+zxr4FfVX9nEPljT+k3vKE+y//GO931Xo0ORbuUH4S3OwTLpY+ge5v7PPxDdowW4nks+83U5W9F3b8MHAqmJhg3LvaY38A9zf2cVHDoga11bfivXvQjYcRh2Q9xaTUgAf8l3b8MaBSioOFjckfQQ+B11taFMn0qdDe1r2HZDCIbRQkuAs550HJc/FixXklxcSTWxOt7XsuiZhzXvMTZpSrWk63zG4W8SjoOGtzQjoY+g11dHLQYz25A95+qMg47MNyy3GrvMp9FwwIX7CFT+Px/QvvL+wYdJYp+aGwn9v/wClj+ksW2y3Z5E/VGtkQpHDxuQf4/H9B95f2L3dJ4+pcfPzUXdKotL7Z7T9Uc+RA0QkSSF138fi+g+8sEidIHOrVju+tOVSgX4i+ti7tDfRM/sY3Lf2EI/xmH6B7y/sWuxJxaQ5tQRQ5aodkKpbYigod6etkhuUmygqbdyrh6GMb3K0TydTVruQloduKm5itbD9/RYR9QvTlaRkZVtaUQs36o5g8fDehptqr/UX5AgxYrhQLFlKHoUaaDXUopMjtpWvHihMQlIhNYYrU3rTnXwp28FUJeNVwAFNMrgmlewX7aLFtFOSczOOJtalaU470dhTy6pJ5oR8k+3VNaMrTZvntZ6Ze7qcGDFaKXB6o2qtP4iXHP8ALTNFtcHDZzarZh0HKihhcR7h1xQilrbhe1ddpXu6xu6maXZwFNUJAH8Ki+5WRW0FagkBBtiluYunTFLzbLXfZaMbt0+ipnIhLRa2+ioYCKgAk5fymBsYQ5kVp759yi4dYEm3Ow4KUvLhtyL94totxng+/FA7Zp5yHDz3KIfaiGiROKra41TIDYRFdT1VDjmoueamqsgsB39iYUDdDpSmQy+i00ouPApQC9UM6HTNMtB2ZXuWzBFOxVl9+a0XkJgEdi91MtVbYtVPb3e6IMZFL1SYXciQa27VB9lyDsFMv4qBZoUXtKLxVOgFDVstUgFtrfBEBTs081ryvREfDUXMO5VTFZSBrpqhp1uaZQoFRrTJCYgA0U13I0+wFyLGhYoVG8rFn9RU9Ql/m7US8dXt+q0sWEJcPoqnC60sXI58FLPfcoPWLEfkHwQ1PIrUYdYLFidCk3Dqjn6FSaLHsWLFxxGYyHMIBn4lixchTcQdVVw9VtYn+BTIgv74qcL5e36rSxcEuhoKfzWLEyORSwZq6MLe+C0sThFzc+9S+v1WLFwxL6qLsytLFyCUK5osOSxYnRxpnqohYsRAy5uQW4ot2eqxYnRNk5MfL73JDNmrjVYsQsM8gpWLFigV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8" name="AutoShape 6" descr="data:image/jpeg;base64,/9j/4AAQSkZJRgABAQAAAQABAAD/2wCEAAkGBxQTEhUUExQWFhUXGBsXFxgXFxgXHBwcFRoXGBgUFxgcHCggGBwlHBcXITEhJSkrLi4uFx8zODMsNygtLiwBCgoKDg0OGhAQGiwdHyQsLCwsLCwsLCwsLCwsLCwsLCwsLCw0LCwsLCwsLCwsLCwsLCwsLCwsLCwsLCwsLCwsLP/AABEIAMIBAwMBIgACEQEDEQH/xAAbAAACAgMBAAAAAAAAAAAAAAAEBQIDAAEGB//EAEIQAAECBAMECAMHAwMCBwAAAAEAAgMEESEFMUESUWFxBiKBkaGxwfATMtEUI0JSYnLhM7LxU4LCktIHFSRDY3Pi/8QAGgEAAwEBAQEAAAAAAAAAAAAAAQIDBAAFBv/EACgRAAMAAgEDBAICAwEAAAAAAAABAgMRMQQhMhIUQVEFIhVCE2FxM//aAAwDAQACEQMRAD8AFmMQLzex3IWNEJB+uqnMwaFDm/vVe1DWjz2Uk3Fe3wUY5yKm4Zc7rUybBVTFZAHQKLollWIlFQ9/1RaYAj4o+i2IuY367kC093qrIYr21qu0EMEYdiu+Y170taFa1xG/3vQcnbGJcaWWMBvfjVUy0atkaaHkpudDbNQ3nirTWi21goKZ8eKuYB4e+Sno4oF+9ESrQ3rOyGforGMGW9Sm5e2zvslYRVNl0VxIy0VP2cjXJNGwNgGypiOqigE4EAOBud/8K+LKgDquoqGxFGJFrRFIARCithmwBIGZurouLOIIrnQEC3FKzcZqt4KZ4ztjduJnKv8AhSZO6A+9yTB2SshlK8YUxv8AazmN6Pkp94vWtc6+8kkgxEXCiKVQMmdC+Za+hNGkfNTUWoRopOjN/KLHj9bpRLxBr74ot0OmvHsUWghDoLHmpJA3ChH8KcCUh6uaabgT6b1XDgEivcEVDg1NRX+eCDCbZAY3JoOtT6DRSfPUyDRrkPCyIECmlEPMSuo91Sh7gYmSb18Vih9n4NWJwaE0KE11ajiUpnG0dUdidSopqleKFoqSQBWlyrp65F1vgXvHhmqIo/hdHhOFw4wvtfICCLX5HRUznRmIK/De124Hqnkpx+S6d1p1orXSZUt6OVigVUWN9+iPm8ImG5wX8w0uHKoqqWyUX/RiX/Q7uyXozmx0tpozOKXwDtZp7qp7GfO/omEphEd5tAi/9DhftCcSfQmbiX+EGDe9wHgKpaz4p5pBUU+Ec0Yf0K18O9O/+V30r/4duP8AWjAcGC/efomcPoTLMuWueeLj5Cix5PyWCeHv/heelyP/AEeaNZs5IxjjY0XoTujksP8A2WeJ9UM/AIH+lbgXD1WZ/lsX0yi6K/tHGsj7xn6ItsdhpfL3dFYzhMKGC5u2ALkVB7L5JGYVPlvwPu6vj6vHkW0SvBccjltLVRkOYqBbaIrTTtSuSeHNFTlUcUdAYWi5qNFXsyWiuers3FLJYTRNvhOidVjS88BVbPRmZdfZa39zr9wqleSJ8noZRVcITeSiB75J+OiMb/Uhg/7j6KiN0UmB8pY7tI8wguqw78kF4Mn0JmOWOKtjYZHh124TqDUAuHOoVDooPNa4uKXZ7JVNLlEAQPRWsiZ5IaK+6gX+/NFgQa2Lutu7EZCja96TQ4mdxkj5OViRT90xz6bhbtKhel3Y6W+BtLPsnEv5JBPNdAc1riNoippoOPFHSc8KeXJZf8kX4vZRxU8oeyrqZpxJuFAT7oucEapzyuezRWS0495oxvaTZQzZYjyZTHFVwdRNvDilsYgZFCxnubQF1hnp2JVGxdpcNmvMqWPPNV6UPeNpbY2EIe6lYg2TAIzW1p7kdiGXmAA4EUdS3PgkGLNLhTjn2FFSc2NijhVVTUwHNtofQrTa/UGLyR1eANo6n6aJnHYM0vwYUef2+oTN4qvkXPc91sqgwzahPeU2guI1uggxFwMqLl2FYwgOqAjIKElGo+GtEIlRVEahoiOfCQ8ZlkaQExfRVPaLqb23UI5oFIojmukjAYb+LSPDNcTEi2r+mvgu4xJ4IcDqCPNefRXVh1/T6Zr0Oj4aM3ULgJ6JxvjQm16rqWO/QV3804kJgmu2CADQDIk7hw4oDoTL0gstenpkiZGGS81F9ot7rKS6zJCcoo+mm2mzvsFAa2wA4BHxkrwT5Qm8UKap0tsZpLgqDLVVZcrUJMlLT7BSCIcwKLTpeFEHXhsdzaD6JJFiEG1UxlHOoeyiSba4YXK+QSP0alXuNYQFfylze2gNEO/oPKn/AFP+v+E8g8c1a1yp7vNPFMR4YfwhHK9E5VhrsbR/WS7wyTl9Gto0AAZAWHYFJxQ0y+2ilkz3fk2x5xzPCOF6Vxfvq5UZ5E3S/DBFeyBDB2nExCSdBtWJOlBRO8TweJNRdllrULtBfz4LopLBxAhiHCG0W12nG9zc13nyVOmyvHugZZVLQtErstDc9+hPPcOCZSkB35tkcLeKm2VI1uUJ0gxZkrD2nULjZra3J9BvQmnkvfLEpKJ0gXpFiUOWbUdaK75Ab/7juCRSMSLFO3EJJ8ByGiVScu+PFMWIaudc+gG4ALrJSCGDsXrYcCnv8mHJk2ThuIFligFi1kNnDNi2U4DrO4U8ihnFFSAs8cvJyvfiNi80eh4UbiurPOiNii6BkTdv7P8AtzTBwXyL5Z7bLYQRcBt0PBho6XaikKwqXCNhoWGEXDV4RGmToqI7ahFUVEUp6QJFb4d0NMtsUc5DTCgVOOxoENedwJ8CvPqn4A/Z6L0XpCBsRKG+yfJcFMspAy/Ct/SeNMjn/qPeh0PqDki5JvWOtXE+JVPRdlIYpqyq3hryQDrqvNrk1I7XBmio5ZJzEYk3Ry910T2WV4XYlXIAWICYKZubmls07MUSWGRfCZV3BNIQQUuy6YQ2pJGotLLVCqRQVURlLo1IqZSShxAdENB37kSyGXGg98FCcm2sHw2mpyds58h9UYxb7sFXo3CDWdSHl+J/Hc3jxRsBlqUAG5KYcw7IQ30/b3K/7RFOTac7eC1TKI1RZOOZDaXuIaGgkk2oBmvHsTxD7ZMuiVdsfLDB0aOHHNGdPukbosQyzHEtY77wg2Lm/hA3Dz5ITBJfLvW7pem1+2jNlyfB1uDS4DeSvmagqOHvoATlQ+FVcHA5Lap0ZWwP4jtFtEuhtO5Yjo7ZwsMXur5RlXuAyoD6eqHNjxRWD/1Hfs/5N+qpfix8XmjvMNptAfo8tlM26JVhbaxqbmO/4pwRdfJfJ7TCIYRsFqCgI2EbqkomwuGioaHYiGK0k2WVQswUSqIwQp9jpACqY+RRLmoeM1QbLI5PG4VWuFMw7yXDT7fucr7PFei4oOtRcLikDqOG7aHdVb+j7zSI5+ZHHRplIba/l9FrD4IJP7iFLo+aQ23058M1LCD1v9xXm1yajtcDgBopyTs5JXhhFExMSy0xwZ65Bojs0qjOqUXMuugnFTseTUIXRkEISBmjIOaEhZfRRiX6u9bivoFM0aK1ucq+dFZLZJsriwzTYbb8ztQNw4lSl5aFCH4Qd5uUBFmm3FS7hXZH8qqaxIUtDaBr7AToRsYRcRh6OqeC5Xp10r+yS5LR94/qwwd5F3UzoPorMR6QtgtL3uAG4UvrQDMryLpZi7pyOyI5oaNkhgzNK6nUq+JO60Sp9ivDIZPWNyTUk6k3JXTSMbZI03pPIMoAiV7kRpGGntnXOxBuyQ3MC38JfJzp2gDp670rbGz8FZJxBUp3C0T2dS2brnTuWIFsVtNVpJ6A7OdNz3onBz946n5D/cxUbCvwkfen9p82lCvFlcX/AKI77BGVjV/SQeNaH0TiM26CwhgDm01bXvCaxGXXyeu57VEJdqMgNoqoARcEKqRNsJYEQxUtV7U6EZKiHilEgKmKLJb4OnkCqqJhE0Q8woMsjmsSNXrhsWeNqINKu9V20+7rleaTExtBzt9Xd9SV6HQ/2I53wdHgsbZgsJ/KEVg8SsVxGW25CYE37llfyN8tVdgLqxLb15leTNbO/wAPfZFvfZBSORVxfpotU8Gd8lMyUC96PiDJCPbtJbQZZKWV/wAYNbtGwF0Nt7I8lVCgGPE2a9RufvyQlfCObGcm3b+8d8jTYfmd9B5oLEZh1auPYEwmZkWa0Ua2wHqlc0Nu2qN5ZnsKobWxdFmQ2pSiexQhp2rkkADhy3ZovEJBwBAIPNcnFhPiRdl1bdytGSa4ZBxS5QnxeM6NEJNmNadhugrrzKXYpL7D4Q/TXxXbx8IDdsUyh7XcuV6VspHY3dDHiStXR1u2dnnUonLmwV9bBCS2SIYDQcF9BPB5jNtfoiJIjaQtETJCr89FzAP2QWkXae9YtQ4drm/NYpdwHPxIl0RhLvvCT+V3ogS+9+aJlDd37T6Lsi/RlcdatM9PwOxh/sH9oXQfDqEiwQVMI72A97QumDLUXyaX7M9qmCQWXRcOHRbhwrlWgKuiezbAiEPDOivTyhGToqo+SsLlTGKnfA0gxQM5EojnWCUzZUGWRy3SF7gyIWgk7JsOS4GPhkb4bnBtgD1daAZ0Xo0/cpS6pNFTH1VYlpBeNVyAdG4hMFg3MH0RXRwfeOtqiYcLZJ5ZBa6Mt68Su8071m3t7KPg7SSHVU6Kco2y2WLXPBnZRENkviGhTKK1J53qgk6VQs6SRdtPaO30FO1MXUhs2QRU3cef8WS6BEEKGI5zcAIY11q7x80kjTj3OLjRtT+I18ElV6F/sKXqY6dM3z8VF800AmqUQ5lhNDEFeA+pWR4jaGsSg31AWX/HdFtyijFcSOy7ZBrehoc70UOiskXO2nXJNSSlkRxfE2YTy5mpvc6ipzC7fo7JbAC1xH+OSFV6mKOkjdkxiNIXovNulD6zI4Q2epXpnTECsbjDovM+kTf/AFP+xnkVt/HebI9V4I3AFkTCzC1LsspthGldK2X0i7I8lm3tB81VBcQ7NRc653KDX3quYEGxJs1Nz3raHbsm5zWJdh0QOaKks3V/Ka94V0pJ1aCdfM6I6LJhjHOGeyR4hTyUvQ0PC/ZHonRtv9IboY/tAXSNC5ro4aPYDn8MeQXSvdRfLr5/6ezRYxaKyG5bTiGhmrmZKom6uGSaRWZEKFjOV7noSYKnY8lUSLZKJ1yYRils2aZrO33LJCaaZUlBNhXR0y+rlCI2ynQ6NQ25nhRD9GoX3sXnbwV7nUaaIbo2+seJzNfBCQs7qUFlbsKmTfZFUWqX2M7BZiwSWXhtjEkn7ul9La9630ncSWQwTR20CAd9u1A4sx0OVEvDID3CjnHQammu4Jm18g7/AALcTxH4sQkEtaDsMA0aN24lBvmAz8DnDeBUd6WvwHV0Qudxp5VRkrhz2CziB2/4Umpp72U3SWtEY8zLxOq5jjXQtKHbh8AZQnV02i71TSsUfjIHYPREy0ma1dcnUmpTqfSuwjeyWC4cBei6qG4NCAlYdArYhUqtsdSc/wBJnbTol7bPk1eddJLzIP6G+q73G/mi1/L5NXAY6+saG7fDb65L0PxnmyHVr9EFywy71KZmMm0yP8KiBMhot8x8FUTVfSJnj/JaQFWBc++1aJWbS5hRcwkAAeq2oV90WJAnUy8sAicQh0hO328wpywCliDaMpxHmFnyP9WUx+aOkwl/30PkP7Suic+65OA4iMwDf6FdK16+bhnsVyFQ4iMASxjrpgx29UTJtE6XUnlQ1W3J9i6K4j0BMx1dMxKJdFus+SisSZHiVyQcZ1rqx5oEumn11Wbe2V0Loz6xG81uacaUS+bfR4U3xy40rog33GDi2rDy3oHo1G+/fTUlFQD1Sl3R80mHZmr/AKrkzmeiSmSJjTLWNLnGgHuiFw1wLSNxQ05LuiHZ/CT40rXhqteOdrsZ7emAh20TMRBQCzBnupT3mUtc4vJJaSTpkOXFMcTiDbbCbZjRU+n17UPEisao291oddls3DFBcAclRNRw1QM0NBUoDGZ1sJtXkFx+VgzJ+nFWiEyVWwSfngwg0ucm+p5I3CC51zqk+GyT4z9t9z4Abgu2kZINCbI0lo6F8kmWWnVVrwoPCymk5jpNlFIz2CPBcDi3zwv/AKmruek0WjYnKnfZcTjUOj4PGGPNel+M8mZes8EFwoIcBwQ74NDRGSIsPd1CYYds8V9Op7Hit9wYNUHC6IA7/d1W5uiFIKJwnGixYwmixJoY7OCOz3mo407Yg7Wm0PC6IhtpmhekDvuKfqy71kyv9WUx+SHMs6sdh95fyukhuXKvnWQ4jXG9DkLmhoLjTeugk56HEu1wPavnJPYoZwM0W5yXsKvhOqqCB8NyxzlRDeq489DZ8z2jtv3ZlNsGiqOChHNVMz0hh/gaX+Hhn4JBP4jFebn4bNwIb3m58lmvWy07G87Fa35nAczRI5rE4ZFNtvekkbE5Zp6z2F2p+Y9pO0qTj8uBQOpxDR/23UlA+wubeHXDgeRWpYXpvS185LxNW7WhLdg9hbRZBe9pBaQ8aAm/fRc4CmPIkfZad6W9HomzHO6przVM1O7TaXDqZHP+UBhEfail1CADn2nVLpo49WwmZF1qcxEQqkXr3rjhikUikAWNtula8vqo4o55DWbZJb8xJNSTn8tLLRjbRKkiE1jEX4hc0VqTWo8lUz47rh/Y5o8CFKXkogzd37fmbJpCjOZm1jxrRwr6eSp6pXwJ6WLRGmALBoO/Z/lVQsHe9+28lzjqfdl08pGhP12Tuci2wd1Cg8nbsco7lWGyIaKUTEsUIURTKi+7KJAxzUgVFwpmaIZ+IQxWr213V9Eo5y3S35nDSg9+K47FotXQj+n6LqOk0wHGIWmoDajsF81xj4tXM4D6L0fxnkzJ1nih3JPt4f4U4rt/aq5Yiim5nhmvq44PFfJpwCFe1FfDPsIaMylkznscmY1nFYowzZYoDnoIh6aaoPHpdzoYDW1Na0sNDe9tfBMZdtuKtcytqLFS2tFE9PZ5u18zDJqak5igofGy22ceblpa7e3/ACu4j4Y1xrbVah4K3cFjfRY38GldXZysPpJNtAo91rZk+qJhdKZkD+o+vP8AiyfvwUblUMFG5d7HGd7uhRE6TRHgfEa554ucR3VAUX9IopsGBoyoGN9SU9/8maMwFBuGNBy5WTLocf0B9XYjONxiKdccAQ3+1qEc5zvmh7XFzi70XVsw4blcMPG7dwT+zxr4FfVX9nEPljT+k3vKE+y//GO931Xo0ORbuUH4S3OwTLpY+ge5v7PPxDdowW4nks+83U5W9F3b8MHAqmJhg3LvaY38A9zf2cVHDoga11bfivXvQjYcRh2Q9xaTUgAf8l3b8MaBSioOFjckfQQ+B11taFMn0qdDe1r2HZDCIbRQkuAs550HJc/FixXklxcSTWxOt7XsuiZhzXvMTZpSrWk63zG4W8SjoOGtzQjoY+g11dHLQYz25A95+qMg47MNyy3GrvMp9FwwIX7CFT+Px/QvvL+wYdJYp+aGwn9v/wClj+ksW2y3Z5E/VGtkQpHDxuQf4/H9B95f2L3dJ4+pcfPzUXdKotL7Z7T9Uc+RA0QkSSF138fi+g+8sEidIHOrVju+tOVSgX4i+ti7tDfRM/sY3Lf2EI/xmH6B7y/sWuxJxaQ5tQRQ5aodkKpbYigod6etkhuUmygqbdyrh6GMb3K0TydTVruQloduKm5itbD9/RYR9QvTlaRkZVtaUQs36o5g8fDehptqr/UX5AgxYrhQLFlKHoUaaDXUopMjtpWvHihMQlIhNYYrU3rTnXwp28FUJeNVwAFNMrgmlewX7aLFtFOSczOOJtalaU470dhTy6pJ5oR8k+3VNaMrTZvntZ6Ze7qcGDFaKXB6o2qtP4iXHP8ALTNFtcHDZzarZh0HKihhcR7h1xQilrbhe1ddpXu6xu6maXZwFNUJAH8Ki+5WRW0FagkBBtiluYunTFLzbLXfZaMbt0+ipnIhLRa2+ioYCKgAk5fymBsYQ5kVp759yi4dYEm3Ow4KUvLhtyL94totxng+/FA7Zp5yHDz3KIfaiGiROKra41TIDYRFdT1VDjmoueamqsgsB39iYUDdDpSmQy+i00ouPApQC9UM6HTNMtB2ZXuWzBFOxVl9+a0XkJgEdi91MtVbYtVPb3e6IMZFL1SYXciQa27VB9lyDsFMv4qBZoUXtKLxVOgFDVstUgFtrfBEBTs081ryvREfDUXMO5VTFZSBrpqhp1uaZQoFRrTJCYgA0U13I0+wFyLGhYoVG8rFn9RU9Ql/m7US8dXt+q0sWEJcPoqnC60sXI58FLPfcoPWLEfkHwQ1PIrUYdYLFidCk3Dqjn6FSaLHsWLFxxGYyHMIBn4lixchTcQdVVw9VtYn+BTIgv74qcL5e36rSxcEuhoKfzWLEyORSwZq6MLe+C0sThFzc+9S+v1WLFwxL6qLsytLFyCUK5osOSxYnRxpnqohYsRAy5uQW4ot2eqxYnRNk5MfL73JDNmrjVYsQsM8gpWLFigV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80" name="Picture 8" descr="http://www.islu.ru/files/imagecache/large_for_pr/img/news/d4ece76a0fc75091c09eca5036691827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571612"/>
            <a:ext cx="4143404" cy="3643306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СТИЛИСТИКА и КУЛЬТУРА РЕЧИ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1. Исправьте ошибки, связанные с неправильным употреблением слов.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Благодаря урагану многие дома остались без крыш.</a:t>
            </a:r>
          </a:p>
          <a:p>
            <a:r>
              <a:rPr lang="ru-RU" dirty="0" smtClean="0"/>
              <a:t>Студент Петров был отчислен из института за систематические прогулы без уважительных причин.</a:t>
            </a:r>
          </a:p>
          <a:p>
            <a:r>
              <a:rPr lang="ru-RU" dirty="0" smtClean="0"/>
              <a:t>Он сидел, подперев щеку локтем.</a:t>
            </a:r>
          </a:p>
          <a:p>
            <a:r>
              <a:rPr lang="ru-RU" dirty="0" smtClean="0"/>
              <a:t>Девушки шумной стайкой ввалились в аудиторию.</a:t>
            </a:r>
          </a:p>
          <a:p>
            <a:r>
              <a:rPr lang="ru-RU" dirty="0" smtClean="0"/>
              <a:t>На дне оврага было болото - питомник комаров.</a:t>
            </a:r>
          </a:p>
          <a:p>
            <a:r>
              <a:rPr lang="ru-RU" dirty="0" smtClean="0"/>
              <a:t>Модным дополнением к мужской одежде являются безрукавные жилеты.</a:t>
            </a:r>
          </a:p>
          <a:p>
            <a:r>
              <a:rPr lang="ru-RU" dirty="0" smtClean="0"/>
              <a:t>За окном шел проливной ливень.</a:t>
            </a:r>
          </a:p>
          <a:p>
            <a:r>
              <a:rPr lang="ru-RU" dirty="0" smtClean="0"/>
              <a:t>У меня сегодня праздное настроение.</a:t>
            </a:r>
          </a:p>
          <a:p>
            <a:r>
              <a:rPr lang="ru-RU" dirty="0" smtClean="0"/>
              <a:t>У Васи трудный характер.</a:t>
            </a:r>
          </a:p>
          <a:p>
            <a:r>
              <a:rPr lang="ru-RU" dirty="0" smtClean="0"/>
              <a:t>Моя мама по профессии терапевт, а по специальности врач.</a:t>
            </a:r>
          </a:p>
          <a:p>
            <a:r>
              <a:rPr lang="ru-RU" dirty="0" smtClean="0"/>
              <a:t>Мы производим уборку в классе.</a:t>
            </a:r>
          </a:p>
          <a:p>
            <a:r>
              <a:rPr lang="ru-RU" dirty="0" smtClean="0"/>
              <a:t>Мальчик гуляет в лесном массиве.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В нашем институте много </a:t>
            </a:r>
            <a:r>
              <a:rPr lang="ru-RU" dirty="0" err="1" smtClean="0"/>
              <a:t>англичанов</a:t>
            </a:r>
            <a:r>
              <a:rPr lang="ru-RU" dirty="0" smtClean="0"/>
              <a:t>.</a:t>
            </a:r>
          </a:p>
          <a:p>
            <a:r>
              <a:rPr lang="ru-RU" dirty="0" smtClean="0"/>
              <a:t>Мой брат более старше меня.</a:t>
            </a:r>
          </a:p>
          <a:p>
            <a:r>
              <a:rPr lang="ru-RU" dirty="0" err="1" smtClean="0"/>
              <a:t>Ихние</a:t>
            </a:r>
            <a:r>
              <a:rPr lang="ru-RU" dirty="0" smtClean="0"/>
              <a:t> работы лежали на столе.</a:t>
            </a:r>
          </a:p>
          <a:p>
            <a:r>
              <a:rPr lang="ru-RU" dirty="0" smtClean="0"/>
              <a:t>По дороге шли трое мальчиков и двое девочек.</a:t>
            </a:r>
          </a:p>
          <a:p>
            <a:r>
              <a:rPr lang="ru-RU" dirty="0" smtClean="0"/>
              <a:t>Принесли горячее кофе.</a:t>
            </a:r>
          </a:p>
          <a:p>
            <a:r>
              <a:rPr lang="ru-RU" dirty="0" smtClean="0"/>
              <a:t>Маша </a:t>
            </a:r>
            <a:r>
              <a:rPr lang="ru-RU" dirty="0" err="1" smtClean="0"/>
              <a:t>полоскает</a:t>
            </a:r>
            <a:r>
              <a:rPr lang="ru-RU" dirty="0" smtClean="0"/>
              <a:t> горло.</a:t>
            </a:r>
          </a:p>
          <a:p>
            <a:r>
              <a:rPr lang="ru-RU" dirty="0" smtClean="0"/>
              <a:t>Согласно приказа декана заведующая кафедры уехала в командировку.</a:t>
            </a:r>
          </a:p>
          <a:p>
            <a:r>
              <a:rPr lang="ru-RU" dirty="0" smtClean="0"/>
              <a:t>Приехав с Москвы, он вышел на работу.</a:t>
            </a:r>
          </a:p>
          <a:p>
            <a:r>
              <a:rPr lang="ru-RU" dirty="0" smtClean="0"/>
              <a:t>Выйдя из дома, его сбила машина.</a:t>
            </a:r>
          </a:p>
          <a:p>
            <a:r>
              <a:rPr lang="ru-RU" dirty="0" smtClean="0"/>
              <a:t>В этом фильме нам хотелось бы показать и рассказать немного о жизни современной деревни.</a:t>
            </a:r>
          </a:p>
          <a:p>
            <a:r>
              <a:rPr lang="ru-RU" dirty="0" smtClean="0"/>
              <a:t>Мы за нашим директором как за каменной спиной.</a:t>
            </a:r>
          </a:p>
          <a:p>
            <a:r>
              <a:rPr lang="ru-RU" dirty="0" smtClean="0"/>
              <a:t>Все ее ругали на чем свет стоял.</a:t>
            </a:r>
          </a:p>
          <a:p>
            <a:r>
              <a:rPr lang="ru-RU" dirty="0" smtClean="0"/>
              <a:t>Пора уже тебе взяться за свой ум.</a:t>
            </a:r>
          </a:p>
          <a:p>
            <a:r>
              <a:rPr lang="ru-RU" dirty="0" smtClean="0"/>
              <a:t>Среди слушателей были студенты, которые лыка не вязали по-русски.</a:t>
            </a:r>
          </a:p>
          <a:p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25600"/>
            </a:gs>
            <a:gs pos="13000">
              <a:srgbClr val="FFA800"/>
            </a:gs>
            <a:gs pos="28000">
              <a:srgbClr val="825600"/>
            </a:gs>
            <a:gs pos="42999">
              <a:srgbClr val="FFA800"/>
            </a:gs>
            <a:gs pos="58000">
              <a:srgbClr val="825600"/>
            </a:gs>
            <a:gs pos="72000">
              <a:srgbClr val="FFA800"/>
            </a:gs>
            <a:gs pos="87000">
              <a:srgbClr val="825600"/>
            </a:gs>
            <a:gs pos="100000">
              <a:srgbClr val="FFA800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2. Сравните несколько приведенных ниже микротекстов на одну и ту же тему, но обладающих признаками различных стилей. Определите, к какому стилю относится каждый текст. Назовите стилистические особенности каждого микротекста.</a:t>
            </a:r>
          </a:p>
          <a:p>
            <a:pPr lvl="0"/>
            <a:r>
              <a:rPr lang="ru-RU" dirty="0" smtClean="0"/>
              <a:t>1)...Между далью и правым горизонтом мигнула молния, и так ярко, что осветила часть степи и место, где ясное небо граничило с чернотой. Страшная туча надвигалась не спеша, сплошной массой; на ее краю висели большие черные лохмотья; точно такие же лохмотья, давя друг друга, громоздились на правом и на левом горизонте. Этот оборванный, разлохмаченный вид тучи придавал ей какое — то пьяное, </a:t>
            </a:r>
            <a:r>
              <a:rPr lang="ru-RU" dirty="0" err="1" smtClean="0"/>
              <a:t>озорническое</a:t>
            </a:r>
            <a:r>
              <a:rPr lang="ru-RU" dirty="0" smtClean="0"/>
              <a:t> выражение. Явственно и не глухо проворчал гром...</a:t>
            </a:r>
            <a:br>
              <a:rPr lang="ru-RU" dirty="0" smtClean="0"/>
            </a:br>
            <a:r>
              <a:rPr lang="ru-RU" dirty="0" smtClean="0"/>
              <a:t>Вдруг рванул ветер и... со свистом понесся по степи, беспорядочно закружился и поднял с травою такой шум, что из-за него не было слышно ни грома, ни скрипа колес. Он дул с черной тучи, неся с собой облака пыли и запах дождя и мокрой земли. Лунный свет затуманился, стал как будто грязнее, звезды еще больше нахмурились, и видно было, как по краю дороги спешили куда-то назад облака пыли и их тени...</a:t>
            </a:r>
            <a:br>
              <a:rPr lang="ru-RU" dirty="0" smtClean="0"/>
            </a:br>
            <a:r>
              <a:rPr lang="ru-RU" dirty="0" smtClean="0"/>
              <a:t>Чернота на небе раскрыла рот и дыхнула белым огнем; тотчас же опять загремел гром...</a:t>
            </a:r>
            <a:br>
              <a:rPr lang="ru-RU" dirty="0" smtClean="0"/>
            </a:br>
            <a:r>
              <a:rPr lang="ru-RU" dirty="0" smtClean="0"/>
              <a:t>              (А. П. Чехов. Степь).</a:t>
            </a:r>
          </a:p>
          <a:p>
            <a:endParaRPr lang="ru-RU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ru-RU" dirty="0" smtClean="0"/>
              <a:t>2) Как передает наш корреспондент, вчера над центральными районами Пензенской области прошла небывалой силы гроза. В ряде мест были повалены телеграфные столбы, порваны провода, с корнем вырваны столетние деревья. В двух деревнях возникли пожары в результате удара молнии. К этому прибавилось еще одно стихийное бедствие: ливневый дождь местами вызвал сильное наводнение. Нанесен некоторый ущерб сельскому хозяйству. Временно было прервано железнодорожное и автомобильное сообщение между соседними районами.</a:t>
            </a:r>
            <a:br>
              <a:rPr lang="ru-RU" dirty="0" smtClean="0"/>
            </a:br>
            <a:r>
              <a:rPr lang="ru-RU" dirty="0" smtClean="0"/>
              <a:t>              (Информационная заметка в газете).</a:t>
            </a:r>
          </a:p>
          <a:p>
            <a:pPr lvl="0"/>
            <a:r>
              <a:rPr lang="ru-RU" dirty="0" smtClean="0"/>
              <a:t>3)Ну и гроза сегодня над нами! Поверишь ли, я человек не робкого десятка, да и то испугался насмерть.</a:t>
            </a:r>
            <a:br>
              <a:rPr lang="ru-RU" dirty="0" smtClean="0"/>
            </a:br>
            <a:r>
              <a:rPr lang="ru-RU" dirty="0" smtClean="0"/>
              <a:t>Сначала все было тихо, нормально, я уже собрался было лечь спать, как вдруг сверкнет ослепительная молния и бабахнет гром, да с такой силищей, что весь наш домишко задрожал. Я уже подумал, не разломалось ли небо над нами на куски, которые вот-вот обрушатся на мою несчастную голову. А потом разверзлись хляби небесные, в придачу ко всему наша безобидная речушка вздулась, распухла и ну заливать своей мутной водицей все окружающее. А совсем рядом, что называется — рукой подать, запылала наша школа. И стар и млад — все </a:t>
            </a:r>
            <a:r>
              <a:rPr lang="ru-RU" dirty="0" err="1" smtClean="0"/>
              <a:t>повысыпали</a:t>
            </a:r>
            <a:r>
              <a:rPr lang="ru-RU" dirty="0" smtClean="0"/>
              <a:t> из изб, толкутся, орут, скотина ревет, — вот страсти какие! Здорово я испугался в тот час, да слова Богу все скоро кончилось.</a:t>
            </a:r>
            <a:br>
              <a:rPr lang="ru-RU" dirty="0" smtClean="0"/>
            </a:br>
            <a:r>
              <a:rPr lang="ru-RU" dirty="0" smtClean="0"/>
              <a:t>              (Из частного письма).</a:t>
            </a:r>
          </a:p>
          <a:p>
            <a:endParaRPr lang="ru-RU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ru-RU" dirty="0" smtClean="0"/>
              <a:t>4)Гроза — атмосферное явление, заключающееся в электрических разрядах между так называемыми кучево-дождевыми (грозовыми) облаками или между облаками и земной поверхностью, а также находящимися на ней предметами. Эти разряды — молнии — сопровождаются осадками в виде ливня, иногда с градом, и сильным ветром (иногда до шквала). Гроза наблюдается в жаркую погоду при бурной конденсации водяного пара над перегретой сушей, а также в холодных воздушных массах, движущихся на более теплую подстилающую поверхность.</a:t>
            </a:r>
            <a:br>
              <a:rPr lang="ru-RU" dirty="0" smtClean="0"/>
            </a:br>
            <a:r>
              <a:rPr lang="ru-RU" dirty="0" smtClean="0"/>
              <a:t>              (Статья из энциклопедического словаря).</a:t>
            </a:r>
          </a:p>
          <a:p>
            <a:r>
              <a:rPr lang="ru-RU" dirty="0" smtClean="0"/>
              <a:t>3. Напишите три микротекста на тему одной из известных вам сказок (например, «Колобок», «Репка», «Теремок» и т.д.), используя речевые особенности следующих функциональных стилей:</a:t>
            </a:r>
          </a:p>
          <a:p>
            <a:pPr lvl="0"/>
            <a:r>
              <a:rPr lang="ru-RU" dirty="0" smtClean="0"/>
              <a:t>научного, </a:t>
            </a:r>
          </a:p>
          <a:p>
            <a:pPr lvl="0"/>
            <a:r>
              <a:rPr lang="ru-RU" dirty="0" smtClean="0"/>
              <a:t>разговорного, </a:t>
            </a:r>
          </a:p>
          <a:p>
            <a:pPr lvl="0"/>
            <a:r>
              <a:rPr lang="ru-RU" dirty="0" smtClean="0"/>
              <a:t>публицистического. </a:t>
            </a:r>
          </a:p>
          <a:p>
            <a:endParaRPr lang="ru-RU" dirty="0"/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 РЕЧЬ — ТЕКСТ — СЛОВО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 Противоречат ли друг другу приведенные ниже мысли В. Г. Белинского? Выскажите ваше мнение по поводу этих мыслей критика. Приведите примеры.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русский язык по необходимости вошло множество иностранных слов, потому что в русскую жизнь вошло множество иностранных понятий и идей...</a:t>
            </a:r>
            <a:br>
              <a:rPr lang="ru-RU" dirty="0" smtClean="0"/>
            </a:br>
            <a:r>
              <a:rPr lang="ru-RU" dirty="0" smtClean="0"/>
              <a:t>...охота пестрить русскую речь иностранными словами без нужды, без достаточного основания, противна здравому смыслу и здравому вкусу.</a:t>
            </a:r>
          </a:p>
          <a:p>
            <a:endParaRPr lang="ru-RU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3. Поставьте ударения и составьте предложения с данными сочетаниями, продолжите этот список:</a:t>
            </a:r>
            <a:br>
              <a:rPr lang="ru-RU" dirty="0" smtClean="0"/>
            </a:br>
            <a:r>
              <a:rPr lang="ru-RU" dirty="0" smtClean="0"/>
              <a:t>не на кого — ни на кого, </a:t>
            </a:r>
            <a:br>
              <a:rPr lang="ru-RU" dirty="0" smtClean="0"/>
            </a:br>
            <a:r>
              <a:rPr lang="ru-RU" dirty="0" smtClean="0"/>
              <a:t>не для кого — ни для кого, </a:t>
            </a:r>
            <a:br>
              <a:rPr lang="ru-RU" dirty="0" smtClean="0"/>
            </a:br>
            <a:r>
              <a:rPr lang="ru-RU" dirty="0" smtClean="0"/>
              <a:t>не за кем — ни за кем, </a:t>
            </a:r>
            <a:br>
              <a:rPr lang="ru-RU" dirty="0" smtClean="0"/>
            </a:br>
            <a:r>
              <a:rPr lang="ru-RU" dirty="0" smtClean="0"/>
              <a:t>...</a:t>
            </a:r>
          </a:p>
          <a:p>
            <a:r>
              <a:rPr lang="ru-RU" dirty="0" smtClean="0"/>
              <a:t>4. Какие звуки помогают читателю почувствовать: назойливое жужжание насекомых; таинственные ночные шорохи, шум ветра, легкие шаги, шуршание и чуть слышный шелест листьев; ласковое дуновение ветра, его обволакивающее, приятное прикосновение; мягкость, напевность, пластичность; шум, гром, грохот, раскат, торжественный звон. </a:t>
            </a:r>
          </a:p>
          <a:p>
            <a:r>
              <a:rPr lang="ru-RU" dirty="0" smtClean="0"/>
              <a:t>1)</a:t>
            </a:r>
            <a:br>
              <a:rPr lang="ru-RU" dirty="0" smtClean="0"/>
            </a:br>
            <a:r>
              <a:rPr lang="ru-RU" dirty="0" smtClean="0"/>
              <a:t>Оса жужжала.</a:t>
            </a:r>
            <a:br>
              <a:rPr lang="ru-RU" dirty="0" smtClean="0"/>
            </a:br>
            <a:r>
              <a:rPr lang="ru-RU" dirty="0" smtClean="0"/>
              <a:t>Обнажала</a:t>
            </a:r>
            <a:br>
              <a:rPr lang="ru-RU" dirty="0" smtClean="0"/>
            </a:br>
            <a:r>
              <a:rPr lang="ru-RU" dirty="0" smtClean="0"/>
              <a:t>Жало, </a:t>
            </a:r>
            <a:br>
              <a:rPr lang="ru-RU" dirty="0" smtClean="0"/>
            </a:br>
            <a:r>
              <a:rPr lang="ru-RU" dirty="0" smtClean="0"/>
              <a:t>А встретила Шмеля</a:t>
            </a:r>
            <a:br>
              <a:rPr lang="ru-RU" dirty="0" smtClean="0"/>
            </a:br>
            <a:r>
              <a:rPr lang="ru-RU" dirty="0" smtClean="0"/>
              <a:t>И хвост поджала.</a:t>
            </a:r>
            <a:br>
              <a:rPr lang="ru-RU" dirty="0" smtClean="0"/>
            </a:br>
            <a:r>
              <a:rPr lang="ru-RU" dirty="0" smtClean="0"/>
              <a:t>              (С. Смирнов)</a:t>
            </a:r>
          </a:p>
          <a:p>
            <a:r>
              <a:rPr lang="ru-RU" dirty="0" smtClean="0"/>
              <a:t>2)</a:t>
            </a:r>
            <a:br>
              <a:rPr lang="ru-RU" dirty="0" smtClean="0"/>
            </a:br>
            <a:r>
              <a:rPr lang="ru-RU" dirty="0" smtClean="0"/>
              <a:t>Пирует Пётр. И горд, и ясен</a:t>
            </a:r>
            <a:br>
              <a:rPr lang="ru-RU" dirty="0" smtClean="0"/>
            </a:br>
            <a:r>
              <a:rPr lang="ru-RU" dirty="0" smtClean="0"/>
              <a:t>И славы полон взор его.</a:t>
            </a:r>
            <a:br>
              <a:rPr lang="ru-RU" dirty="0" smtClean="0"/>
            </a:br>
            <a:r>
              <a:rPr lang="ru-RU" dirty="0" smtClean="0"/>
              <a:t>И царский пир его прекрасен.</a:t>
            </a:r>
            <a:br>
              <a:rPr lang="ru-RU" dirty="0" smtClean="0"/>
            </a:br>
            <a:r>
              <a:rPr lang="ru-RU" dirty="0" smtClean="0"/>
              <a:t>              (А. С. Пушкин)</a:t>
            </a:r>
          </a:p>
          <a:p>
            <a:endParaRPr lang="ru-RU" dirty="0"/>
          </a:p>
        </p:txBody>
      </p:sp>
      <p:pic>
        <p:nvPicPr>
          <p:cNvPr id="5" name="Picture 2" descr="https://encrypted-tbn1.gstatic.com/images?q=tbn:ANd9GcQRcxWp1L6Z70F0A7QiUQSyVGi3Qk2Z1FCsAwD7Jtq_zvZrcD_A8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3500438"/>
            <a:ext cx="4143404" cy="3107554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786182" y="714356"/>
            <a:ext cx="507209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3)</a:t>
            </a:r>
            <a:br>
              <a:rPr lang="ru-RU" dirty="0"/>
            </a:br>
            <a:r>
              <a:rPr lang="ru-RU" dirty="0"/>
              <a:t>Слышат шорохи тихих теней:</a:t>
            </a:r>
            <a:br>
              <a:rPr lang="ru-RU" dirty="0"/>
            </a:br>
            <a:r>
              <a:rPr lang="ru-RU" dirty="0"/>
              <a:t>В час полуночных видений...</a:t>
            </a:r>
            <a:br>
              <a:rPr lang="ru-RU" dirty="0"/>
            </a:br>
            <a:r>
              <a:rPr lang="ru-RU" dirty="0"/>
              <a:t>              (В. Жуковский)</a:t>
            </a:r>
          </a:p>
          <a:p>
            <a:r>
              <a:rPr lang="ru-RU" dirty="0"/>
              <a:t>4)</a:t>
            </a:r>
            <a:br>
              <a:rPr lang="ru-RU" dirty="0"/>
            </a:br>
            <a:r>
              <a:rPr lang="ru-RU" dirty="0"/>
              <a:t>Я, белоснежный, печальный</a:t>
            </a:r>
            <a:br>
              <a:rPr lang="ru-RU" dirty="0"/>
            </a:br>
            <a:r>
              <a:rPr lang="ru-RU" dirty="0"/>
              <a:t>бубенчик-ландыш,</a:t>
            </a:r>
            <a:br>
              <a:rPr lang="ru-RU" dirty="0"/>
            </a:br>
            <a:r>
              <a:rPr lang="ru-RU" dirty="0"/>
              <a:t>Шуршу в свой чепчик,</a:t>
            </a:r>
            <a:br>
              <a:rPr lang="ru-RU" dirty="0"/>
            </a:br>
            <a:r>
              <a:rPr lang="ru-RU" dirty="0"/>
              <a:t>Зефира легче</a:t>
            </a:r>
            <a:br>
              <a:rPr lang="ru-RU" dirty="0"/>
            </a:br>
            <a:r>
              <a:rPr lang="ru-RU" dirty="0"/>
              <a:t>Для птичек певчих.</a:t>
            </a:r>
            <a:br>
              <a:rPr lang="ru-RU" dirty="0"/>
            </a:br>
            <a:r>
              <a:rPr lang="ru-RU" dirty="0"/>
              <a:t>              (И. Северянин)</a:t>
            </a:r>
          </a:p>
          <a:p>
            <a:r>
              <a:rPr lang="ru-RU" dirty="0"/>
              <a:t>5)</a:t>
            </a:r>
            <a:br>
              <a:rPr lang="ru-RU" dirty="0"/>
            </a:br>
            <a:r>
              <a:rPr lang="ru-RU" dirty="0"/>
              <a:t>С осторожностью птицелова</a:t>
            </a:r>
            <a:br>
              <a:rPr lang="ru-RU" dirty="0"/>
            </a:br>
            <a:r>
              <a:rPr lang="ru-RU" dirty="0"/>
              <a:t>Я ловлю крылатое слово</a:t>
            </a:r>
            <a:br>
              <a:rPr lang="ru-RU" dirty="0"/>
            </a:br>
            <a:r>
              <a:rPr lang="ru-RU" dirty="0"/>
              <a:t>И лелею его, и любуюсь им вволю.</a:t>
            </a:r>
            <a:br>
              <a:rPr lang="ru-RU" dirty="0"/>
            </a:br>
            <a:r>
              <a:rPr lang="ru-RU" dirty="0"/>
              <a:t>И, жалея его, отпускаю на волю.</a:t>
            </a:r>
            <a:br>
              <a:rPr lang="ru-RU" dirty="0"/>
            </a:br>
            <a:r>
              <a:rPr lang="ru-RU" dirty="0"/>
              <a:t>              (Л. Мартынов)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2530" name="Picture 2" descr="http://3.bp.blogspot.com/_n1Niwlg5EuU/TNWkWLTP-oI/AAAAAAAAAHs/hpiuVkMkrfE/s1600/school06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500042"/>
            <a:ext cx="3429024" cy="5534025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6)</a:t>
            </a:r>
            <a:br>
              <a:rPr lang="ru-RU" dirty="0" smtClean="0"/>
            </a:br>
            <a:r>
              <a:rPr lang="ru-RU" dirty="0" smtClean="0"/>
              <a:t>Полуночной порой в болотной глуши</a:t>
            </a:r>
            <a:br>
              <a:rPr lang="ru-RU" dirty="0" smtClean="0"/>
            </a:br>
            <a:r>
              <a:rPr lang="ru-RU" dirty="0" smtClean="0"/>
              <a:t>Чуть слышно, бесшумно</a:t>
            </a:r>
            <a:br>
              <a:rPr lang="ru-RU" dirty="0" smtClean="0"/>
            </a:br>
            <a:r>
              <a:rPr lang="ru-RU" dirty="0" smtClean="0"/>
              <a:t>шуршат камыши.</a:t>
            </a:r>
            <a:br>
              <a:rPr lang="ru-RU" dirty="0" smtClean="0"/>
            </a:br>
            <a:r>
              <a:rPr lang="ru-RU" dirty="0" smtClean="0"/>
              <a:t>              (К. Бальмонт)</a:t>
            </a:r>
          </a:p>
          <a:p>
            <a:r>
              <a:rPr lang="ru-RU" dirty="0" smtClean="0"/>
              <a:t>7)</a:t>
            </a:r>
            <a:br>
              <a:rPr lang="ru-RU" dirty="0" smtClean="0"/>
            </a:br>
            <a:r>
              <a:rPr lang="ru-RU" dirty="0" smtClean="0"/>
              <a:t>Я вольный ветер, я вечно вею,</a:t>
            </a:r>
            <a:br>
              <a:rPr lang="ru-RU" dirty="0" smtClean="0"/>
            </a:br>
            <a:r>
              <a:rPr lang="ru-RU" dirty="0" smtClean="0"/>
              <a:t>Волную волны, ласкаю ивы,</a:t>
            </a:r>
            <a:br>
              <a:rPr lang="ru-RU" dirty="0" smtClean="0"/>
            </a:br>
            <a:r>
              <a:rPr lang="ru-RU" dirty="0" smtClean="0"/>
              <a:t>В ветвях вздыхаю, вздохнув, немею,</a:t>
            </a:r>
            <a:br>
              <a:rPr lang="ru-RU" dirty="0" smtClean="0"/>
            </a:br>
            <a:r>
              <a:rPr lang="ru-RU" dirty="0" smtClean="0"/>
              <a:t>Лелею травы, лелею нивы.</a:t>
            </a:r>
            <a:br>
              <a:rPr lang="ru-RU" dirty="0" smtClean="0"/>
            </a:br>
            <a:r>
              <a:rPr lang="ru-RU" dirty="0" smtClean="0"/>
              <a:t>              (К. Бальмонт)</a:t>
            </a:r>
          </a:p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189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ЛЕКСИКА И ФРАЗЕОЛОГИЯ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1. Найдите русские или укоренившиеся в русском языке эквиваленты для иностранных слов. Дайте словарные определения этим словам.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1. АФЕРА  </a:t>
            </a:r>
          </a:p>
          <a:p>
            <a:r>
              <a:rPr lang="ru-RU" dirty="0" smtClean="0"/>
              <a:t>2. БАРТЕР  </a:t>
            </a:r>
            <a:br>
              <a:rPr lang="ru-RU" dirty="0" smtClean="0"/>
            </a:br>
            <a:r>
              <a:rPr lang="ru-RU" dirty="0" smtClean="0"/>
              <a:t>3. НОСТАЛЬГИЯ  </a:t>
            </a:r>
            <a:br>
              <a:rPr lang="ru-RU" dirty="0" smtClean="0"/>
            </a:br>
            <a:r>
              <a:rPr lang="ru-RU" dirty="0" smtClean="0"/>
              <a:t>5. ИМИДЖ  </a:t>
            </a:r>
            <a:br>
              <a:rPr lang="ru-RU" dirty="0" smtClean="0"/>
            </a:br>
            <a:r>
              <a:rPr lang="ru-RU" dirty="0" smtClean="0"/>
              <a:t>6. ИНЦИДЕНТ  </a:t>
            </a:r>
            <a:br>
              <a:rPr lang="ru-RU" dirty="0" smtClean="0"/>
            </a:br>
            <a:r>
              <a:rPr lang="ru-RU" dirty="0" smtClean="0"/>
              <a:t>7. КАТАКЛИЗМ    	</a:t>
            </a:r>
            <a:br>
              <a:rPr lang="ru-RU" dirty="0" smtClean="0"/>
            </a:br>
            <a:r>
              <a:rPr lang="ru-RU" dirty="0" smtClean="0"/>
              <a:t>8. РЕСУРСЫ  </a:t>
            </a:r>
          </a:p>
          <a:p>
            <a:r>
              <a:rPr lang="ru-RU" dirty="0" smtClean="0"/>
              <a:t>9. РЕЙТИНГ  </a:t>
            </a:r>
          </a:p>
          <a:p>
            <a:r>
              <a:rPr lang="ru-RU" dirty="0" smtClean="0"/>
              <a:t>2. Сравните близкие, но не тождественные по звучанию однокоренные слова с ударением на одном и том же слоге, относящиеся к одной грамматической категории. Придумайте словосочетания с </a:t>
            </a:r>
            <a:r>
              <a:rPr lang="ru-RU" dirty="0" err="1" smtClean="0"/>
              <a:t>паронимическими</a:t>
            </a:r>
            <a:r>
              <a:rPr lang="ru-RU" dirty="0" smtClean="0"/>
              <a:t> парами.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дипломатичный — дипломатический</a:t>
            </a:r>
            <a:br>
              <a:rPr lang="ru-RU" dirty="0" smtClean="0"/>
            </a:br>
            <a:r>
              <a:rPr lang="ru-RU" dirty="0" smtClean="0"/>
              <a:t>демократичный — демократический</a:t>
            </a:r>
            <a:br>
              <a:rPr lang="ru-RU" dirty="0" smtClean="0"/>
            </a:br>
            <a:r>
              <a:rPr lang="ru-RU" dirty="0" smtClean="0"/>
              <a:t>воспитательный — воспитательский</a:t>
            </a:r>
            <a:br>
              <a:rPr lang="ru-RU" dirty="0" smtClean="0"/>
            </a:br>
            <a:r>
              <a:rPr lang="ru-RU" dirty="0" smtClean="0"/>
              <a:t>злой — злостный</a:t>
            </a:r>
            <a:br>
              <a:rPr lang="ru-RU" dirty="0" smtClean="0"/>
            </a:br>
            <a:r>
              <a:rPr lang="ru-RU" dirty="0" smtClean="0"/>
              <a:t>понятливый — понятный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3. Как вы объясните пословицы: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Из молодых да ранних.</a:t>
            </a:r>
            <a:br>
              <a:rPr lang="ru-RU" dirty="0" smtClean="0"/>
            </a:br>
            <a:r>
              <a:rPr lang="ru-RU" dirty="0" smtClean="0"/>
              <a:t>И стар, да петух, и молод, да протух.</a:t>
            </a:r>
            <a:br>
              <a:rPr lang="ru-RU" dirty="0" smtClean="0"/>
            </a:br>
            <a:r>
              <a:rPr lang="ru-RU" dirty="0" smtClean="0"/>
              <a:t>Молодо-зелено.</a:t>
            </a:r>
            <a:br>
              <a:rPr lang="ru-RU" dirty="0" smtClean="0"/>
            </a:br>
            <a:r>
              <a:rPr lang="ru-RU" dirty="0" smtClean="0"/>
              <a:t>Береги честь смолоду.</a:t>
            </a:r>
            <a:br>
              <a:rPr lang="ru-RU" dirty="0" smtClean="0"/>
            </a:br>
            <a:r>
              <a:rPr lang="ru-RU" dirty="0" smtClean="0"/>
              <a:t>Молодой на битву, а старый на думу.</a:t>
            </a:r>
            <a:br>
              <a:rPr lang="ru-RU" dirty="0" smtClean="0"/>
            </a:br>
            <a:r>
              <a:rPr lang="ru-RU" dirty="0" smtClean="0"/>
              <a:t>Молодость не без глупости, старость не без дурости.</a:t>
            </a:r>
            <a:br>
              <a:rPr lang="ru-RU" dirty="0" smtClean="0"/>
            </a:br>
            <a:r>
              <a:rPr lang="ru-RU" dirty="0" smtClean="0"/>
              <a:t>Молодость плечами покрепче, старость головою.</a:t>
            </a:r>
          </a:p>
          <a:p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 </a:t>
            </a:r>
          </a:p>
          <a:p>
            <a:r>
              <a:rPr lang="ru-RU" dirty="0" smtClean="0"/>
              <a:t>4.  Пользуясь соответствующими словарями, распределите данные ниже слова на следующие группы:</a:t>
            </a:r>
          </a:p>
          <a:p>
            <a:r>
              <a:rPr lang="ru-RU" b="1" dirty="0" smtClean="0"/>
              <a:t>Заимствования из славянских языков:</a:t>
            </a:r>
            <a:endParaRPr lang="ru-RU" dirty="0" smtClean="0"/>
          </a:p>
          <a:p>
            <a:r>
              <a:rPr lang="ru-RU" dirty="0" smtClean="0"/>
              <a:t>1) из старославянского языка</a:t>
            </a:r>
          </a:p>
          <a:p>
            <a:r>
              <a:rPr lang="ru-RU" dirty="0" smtClean="0"/>
              <a:t>2) из украинского языка</a:t>
            </a:r>
          </a:p>
          <a:p>
            <a:r>
              <a:rPr lang="ru-RU" dirty="0" smtClean="0"/>
              <a:t>3) из польского языка </a:t>
            </a:r>
          </a:p>
          <a:p>
            <a:r>
              <a:rPr lang="ru-RU" b="1" dirty="0" smtClean="0"/>
              <a:t>Заимствования из неславянских языков:</a:t>
            </a:r>
            <a:endParaRPr lang="ru-RU" dirty="0" smtClean="0"/>
          </a:p>
          <a:p>
            <a:r>
              <a:rPr lang="ru-RU" dirty="0" smtClean="0"/>
              <a:t>1) из скандинавских языков (шведский, норвежский) </a:t>
            </a:r>
          </a:p>
          <a:p>
            <a:r>
              <a:rPr lang="ru-RU" dirty="0" smtClean="0"/>
              <a:t>2) из тюркских языков</a:t>
            </a:r>
          </a:p>
          <a:p>
            <a:r>
              <a:rPr lang="ru-RU" dirty="0" smtClean="0"/>
              <a:t>3) из греческого языка</a:t>
            </a:r>
          </a:p>
          <a:p>
            <a:r>
              <a:rPr lang="ru-RU" dirty="0" smtClean="0"/>
              <a:t>4) из латинского языка</a:t>
            </a:r>
          </a:p>
          <a:p>
            <a:r>
              <a:rPr lang="ru-RU" dirty="0" smtClean="0"/>
              <a:t>5) из немецкого языка</a:t>
            </a:r>
          </a:p>
          <a:p>
            <a:r>
              <a:rPr lang="ru-RU" dirty="0" smtClean="0"/>
              <a:t>6) из голландского языка</a:t>
            </a:r>
          </a:p>
          <a:p>
            <a:r>
              <a:rPr lang="ru-RU" dirty="0" smtClean="0"/>
              <a:t>7) из английского языка</a:t>
            </a:r>
          </a:p>
          <a:p>
            <a:r>
              <a:rPr lang="ru-RU" dirty="0" smtClean="0"/>
              <a:t>8) из французского языка</a:t>
            </a:r>
          </a:p>
          <a:p>
            <a:r>
              <a:rPr lang="ru-RU" dirty="0" smtClean="0"/>
              <a:t>9) из итальянского языка</a:t>
            </a:r>
          </a:p>
          <a:p>
            <a:r>
              <a:rPr lang="ru-RU" dirty="0" smtClean="0"/>
              <a:t>10) из испанского языка</a:t>
            </a:r>
          </a:p>
          <a:p>
            <a:r>
              <a:rPr lang="ru-RU" dirty="0" smtClean="0"/>
              <a:t>11) из японского языка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Солдат, офицер, лагерь, мундир, штурм, верстак, галстук, китель, картофель, кухня, бинт, фельдшер, егерь, патронташ, </a:t>
            </a:r>
            <a:r>
              <a:rPr lang="ru-RU" dirty="0" err="1" smtClean="0"/>
              <a:t>почмейстер</a:t>
            </a:r>
            <a:r>
              <a:rPr lang="ru-RU" dirty="0" smtClean="0"/>
              <a:t>; яхта, фрегат, штурман, матрос, юнга, шкипер, матрос, каюта; вокзал, вагон, рельсы, экспресс, трамвай, спорт, спортсмен, теннис, бокс, старт, финиш, митинг, бойкот, клуб, бифштекс, ростбиф, пудинг, пикник, тост, джемпер, пиджак, коттедж; трико, корсет, кашне, корсаж, костюм, жакет, жилет, пальто, блуза, вуаль, будуар, бюро, витраж, кушетка, трюмо, буфет, люстра, суп, бульон, котлета, рагу, компот, желе, коньяк, крем, гарнизон, мина, партизан, атака, авангард, дебаты, парламент, коммюнике, пьеса, актер, сюжет, бюст, эскиз, балет, суфлер; ария, соло, соната, сопрано, бас, контрабас, либретто, ария, браво, пианино, вермишель, макароны, бумага, газета, вилла; серенада, кастаньеты, мантилья, гитара; бонза, гейша, сакура, самураи, соя, тайфун, цунами, </a:t>
            </a:r>
            <a:r>
              <a:rPr lang="ru-RU" dirty="0" err="1" smtClean="0"/>
              <a:t>тотами</a:t>
            </a:r>
            <a:r>
              <a:rPr lang="ru-RU" dirty="0" smtClean="0"/>
              <a:t>; врата, глас, младенец, освещение, единица, хождение, рождать, добродетель, благородный, светлейший; байка, замша, мазурка, полонез, вахмистр, гусар, малевать, кролик, петрушка, каштан, булка, миндаль, </a:t>
            </a:r>
            <a:r>
              <a:rPr lang="ru-RU" dirty="0" err="1" smtClean="0"/>
              <a:t>повидло;борщ</a:t>
            </a:r>
            <a:r>
              <a:rPr lang="ru-RU" dirty="0" smtClean="0"/>
              <a:t>, брынза, бублик, гопак, горилка, галушка, бандура; сельдь, якорь, крюк, Игорь, Олег, </a:t>
            </a:r>
            <a:r>
              <a:rPr lang="ru-RU" dirty="0" err="1" smtClean="0"/>
              <a:t>Рюрик</a:t>
            </a:r>
            <a:r>
              <a:rPr lang="ru-RU" dirty="0" smtClean="0"/>
              <a:t>; алтарь, патриарх, евангелие, дьявол, сатана, математика, философия, грамматика, Василий, Софья; школа, аудитория, декан, каникулы, экзамен, диктант, пунктуация, суффикс, Виктор, Юлий, Клавдия; башлык, каблук, сарафан, каракуль, сарай, колчан, аркан, кибитка, сундук, табун</a:t>
            </a:r>
          </a:p>
          <a:p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59</TotalTime>
  <Words>1365</Words>
  <Application>Microsoft Office PowerPoint</Application>
  <PresentationFormat>Экран (4:3)</PresentationFormat>
  <Paragraphs>151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Изящная</vt:lpstr>
      <vt:lpstr>Слайд 1</vt:lpstr>
      <vt:lpstr>Фонетика и Орфоэпия</vt:lpstr>
      <vt:lpstr>Слайд 3</vt:lpstr>
      <vt:lpstr>Слайд 4</vt:lpstr>
      <vt:lpstr>Слайд 5</vt:lpstr>
      <vt:lpstr>ЛЕКСИКА И ФРАЗЕОЛОГИЯ</vt:lpstr>
      <vt:lpstr>Слайд 7</vt:lpstr>
      <vt:lpstr>Слайд 8</vt:lpstr>
      <vt:lpstr>Слайд 9</vt:lpstr>
      <vt:lpstr>Слайд 10</vt:lpstr>
      <vt:lpstr>Слайд 11</vt:lpstr>
      <vt:lpstr>        Состав слова и  словообразование </vt:lpstr>
      <vt:lpstr>Слайд 13</vt:lpstr>
      <vt:lpstr>Слайд 14</vt:lpstr>
      <vt:lpstr>МОРФОЛОГИЯ и ОРФОГРАФИЯ</vt:lpstr>
      <vt:lpstr>Слайд 16</vt:lpstr>
      <vt:lpstr>Слайд 17</vt:lpstr>
      <vt:lpstr>. СИНТАКСИС И ПУНКТУАЦИЯ</vt:lpstr>
      <vt:lpstr>Слайд 19</vt:lpstr>
      <vt:lpstr>СТИЛИСТИКА и КУЛЬТУРА РЕЧИ</vt:lpstr>
      <vt:lpstr>Слайд 21</vt:lpstr>
      <vt:lpstr>Слайд 22</vt:lpstr>
      <vt:lpstr>Слайд 23</vt:lpstr>
      <vt:lpstr>Слайд 24</vt:lpstr>
      <vt:lpstr>. РЕЧЬ — ТЕКСТ — СЛОВО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9</cp:revision>
  <dcterms:created xsi:type="dcterms:W3CDTF">2014-01-16T02:04:43Z</dcterms:created>
  <dcterms:modified xsi:type="dcterms:W3CDTF">2014-01-20T05:22:40Z</dcterms:modified>
</cp:coreProperties>
</file>